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3" r:id="rId2"/>
    <p:sldId id="302" r:id="rId3"/>
    <p:sldId id="301" r:id="rId4"/>
    <p:sldId id="300" r:id="rId5"/>
    <p:sldId id="298" r:id="rId6"/>
    <p:sldId id="299" r:id="rId7"/>
    <p:sldId id="297" r:id="rId8"/>
    <p:sldId id="296" r:id="rId9"/>
    <p:sldId id="295" r:id="rId10"/>
    <p:sldId id="294" r:id="rId11"/>
    <p:sldId id="293" r:id="rId12"/>
    <p:sldId id="292" r:id="rId13"/>
  </p:sldIdLst>
  <p:sldSz cx="180006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CC99FF"/>
    <a:srgbClr val="FF9999"/>
    <a:srgbClr val="00529B"/>
    <a:srgbClr val="1072BD"/>
    <a:srgbClr val="FFFFFF"/>
    <a:srgbClr val="343A40"/>
    <a:srgbClr val="1C1C1C"/>
    <a:srgbClr val="FFFEE8"/>
    <a:srgbClr val="F3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41" d="100"/>
          <a:sy n="41" d="100"/>
        </p:scale>
        <p:origin x="133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585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3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260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666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09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48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12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39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00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38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466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D76E8-DBDF-4EEF-BF39-62FDC92C57F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01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1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1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1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12" Type="http://schemas.openxmlformats.org/officeDocument/2006/relationships/image" Target="../media/image37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jpeg"/><Relationship Id="rId18" Type="http://schemas.openxmlformats.org/officeDocument/2006/relationships/image" Target="../media/image5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17" Type="http://schemas.openxmlformats.org/officeDocument/2006/relationships/image" Target="../media/image54.jpeg"/><Relationship Id="rId2" Type="http://schemas.openxmlformats.org/officeDocument/2006/relationships/image" Target="../media/image39.png"/><Relationship Id="rId16" Type="http://schemas.openxmlformats.org/officeDocument/2006/relationships/image" Target="../media/image53.jpe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5" Type="http://schemas.openxmlformats.org/officeDocument/2006/relationships/image" Target="../media/image52.jpeg"/><Relationship Id="rId10" Type="http://schemas.openxmlformats.org/officeDocument/2006/relationships/image" Target="../media/image47.jpeg"/><Relationship Id="rId19" Type="http://schemas.openxmlformats.org/officeDocument/2006/relationships/image" Target="../media/image56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Relationship Id="rId14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271DAD-A202-F1D2-88A3-73F3623F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83" y="697308"/>
            <a:ext cx="12946282" cy="2210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0C756D-D3BB-662E-CF73-12C7C5F6A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548" y="1635391"/>
            <a:ext cx="7154273" cy="1581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CDB9AE-8A6E-33C2-2307-FE806421A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548" y="3779256"/>
            <a:ext cx="7106642" cy="1467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7C3751-33DA-E945-0017-DC3806570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70" y="5808805"/>
            <a:ext cx="16803805" cy="38053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037F01-3134-6CA2-C6DB-CC597A1AD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483" y="9742947"/>
            <a:ext cx="16318522" cy="38150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9FE4AB-2EDA-2305-8D45-6ACD55CDE5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62" y="14010457"/>
            <a:ext cx="7744906" cy="3429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25019C-7F5B-2C5A-899C-2A892CD4AC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983" y="14748884"/>
            <a:ext cx="7621064" cy="3334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B6BE93-1C7F-5CB0-CB8F-B94C655C94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0331" y="13136444"/>
            <a:ext cx="8497486" cy="12955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4FA71B-1BEB-545D-B4F3-609764142A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0331" y="14993004"/>
            <a:ext cx="8554644" cy="5906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2CF8C8-71BF-E2AA-3780-1E910DB0FE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115639" y="721942"/>
            <a:ext cx="5115639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50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7A5905C-D779-9834-24D9-D0A833E41534}"/>
              </a:ext>
            </a:extLst>
          </p:cNvPr>
          <p:cNvGrpSpPr/>
          <p:nvPr/>
        </p:nvGrpSpPr>
        <p:grpSpPr>
          <a:xfrm>
            <a:off x="2600843" y="150371"/>
            <a:ext cx="13698862" cy="15457518"/>
            <a:chOff x="2600843" y="150371"/>
            <a:chExt cx="13698862" cy="1545751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0E80965-69A1-A553-8A54-BC9016549349}"/>
                </a:ext>
              </a:extLst>
            </p:cNvPr>
            <p:cNvSpPr/>
            <p:nvPr/>
          </p:nvSpPr>
          <p:spPr>
            <a:xfrm>
              <a:off x="2600843" y="150371"/>
              <a:ext cx="13698862" cy="15457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EC6B01F-D10B-2B3F-6A35-551C0B1A8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0843" y="150371"/>
              <a:ext cx="13698862" cy="63731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C20077-ADB5-97A7-39BE-F107ABCAB27E}"/>
                </a:ext>
              </a:extLst>
            </p:cNvPr>
            <p:cNvSpPr/>
            <p:nvPr/>
          </p:nvSpPr>
          <p:spPr>
            <a:xfrm>
              <a:off x="5513406" y="3153020"/>
              <a:ext cx="6934911" cy="410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BB6ED7-6FFD-BECD-7342-26700BD3CE02}"/>
                </a:ext>
              </a:extLst>
            </p:cNvPr>
            <p:cNvSpPr/>
            <p:nvPr/>
          </p:nvSpPr>
          <p:spPr>
            <a:xfrm>
              <a:off x="5513405" y="3027645"/>
              <a:ext cx="6934911" cy="661469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BEA0AC-405F-19D0-60FE-0F0A28800C9D}"/>
                </a:ext>
              </a:extLst>
            </p:cNvPr>
            <p:cNvSpPr txBox="1"/>
            <p:nvPr/>
          </p:nvSpPr>
          <p:spPr>
            <a:xfrm flipH="1">
              <a:off x="5513404" y="3042784"/>
              <a:ext cx="71176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1. </a:t>
              </a:r>
              <a:r>
                <a:rPr lang="en-US" altLang="ko-KR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Enter </a:t>
              </a:r>
              <a:r>
                <a:rPr lang="en-US" altLang="ko-KR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“accession number”</a:t>
              </a:r>
              <a:r>
                <a:rPr lang="en-US" altLang="ko-KR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or </a:t>
              </a:r>
            </a:p>
            <a:p>
              <a:r>
                <a:rPr lang="en-US" altLang="ko-KR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              </a:t>
              </a:r>
              <a:r>
                <a:rPr lang="en-US" altLang="ko-KR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“the keywords as if you are searching in the SRA database”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C4B45AF-1BFA-0D7A-61F9-998DD47E6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0843" y="7129114"/>
              <a:ext cx="13698862" cy="5439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E6A1DC-95F2-CCD2-B0D4-B4D95D1DBBE7}"/>
                </a:ext>
              </a:extLst>
            </p:cNvPr>
            <p:cNvSpPr txBox="1"/>
            <p:nvPr/>
          </p:nvSpPr>
          <p:spPr>
            <a:xfrm flipH="1">
              <a:off x="2600843" y="8630999"/>
              <a:ext cx="28408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2. Select relevant datasets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1BFB65-872D-6CFA-9FB7-83B275D9EACB}"/>
                </a:ext>
              </a:extLst>
            </p:cNvPr>
            <p:cNvSpPr txBox="1"/>
            <p:nvPr/>
          </p:nvSpPr>
          <p:spPr>
            <a:xfrm flipH="1">
              <a:off x="2600843" y="6728716"/>
              <a:ext cx="85234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Roboto" panose="02000000000000000000" pitchFamily="2" charset="0"/>
                  <a:ea typeface="Roboto" panose="02000000000000000000" pitchFamily="2" charset="0"/>
                </a:rPr>
                <a:t>The results when searching for "Homo sapiens"[Organism] AND RNA-Seq[Strategy].</a:t>
              </a:r>
              <a:endParaRPr lang="en-US" altLang="ko-KR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8CCE757-6C13-49D7-C1A1-814519DA6E7F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6862586" y="3715238"/>
              <a:ext cx="1924566" cy="3013478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48E456-BA4F-47D5-F365-385931E8A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8342" y="9000331"/>
              <a:ext cx="629558" cy="605629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41E858-DBD2-CF2F-B604-8932D6B6BBB1}"/>
                </a:ext>
              </a:extLst>
            </p:cNvPr>
            <p:cNvSpPr txBox="1"/>
            <p:nvPr/>
          </p:nvSpPr>
          <p:spPr>
            <a:xfrm flipH="1">
              <a:off x="11583080" y="8019934"/>
              <a:ext cx="293862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3. Click “Add to collection”</a:t>
              </a:r>
            </a:p>
            <a:p>
              <a:r>
                <a:rPr lang="en-US" altLang="ko-KR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&amp; move to “saved datasets”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FE810E9-8C5D-814B-7FB1-15FBF99FCA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16200" y="7654891"/>
              <a:ext cx="0" cy="415714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6D9B943-C65B-D44B-AB95-677CE124ED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4902" y="8432800"/>
              <a:ext cx="6611598" cy="197471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0DDCF85-8794-8597-5C8C-D8657FD13092}"/>
                </a:ext>
              </a:extLst>
            </p:cNvPr>
            <p:cNvSpPr/>
            <p:nvPr/>
          </p:nvSpPr>
          <p:spPr>
            <a:xfrm>
              <a:off x="14521705" y="7231251"/>
              <a:ext cx="1646982" cy="302451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E286E8-FDD8-85FD-3DA7-2E4D4CE15AAD}"/>
                </a:ext>
              </a:extLst>
            </p:cNvPr>
            <p:cNvSpPr/>
            <p:nvPr/>
          </p:nvSpPr>
          <p:spPr>
            <a:xfrm>
              <a:off x="14687549" y="8215688"/>
              <a:ext cx="1481137" cy="302451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E399C21-7B84-86F7-446E-8F05ADBFC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0843" y="13174277"/>
              <a:ext cx="4904857" cy="24336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5419BB9-67E6-28E3-4FE3-325113F45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5102" y="13054880"/>
              <a:ext cx="8654603" cy="25530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17F3A22-53CD-3CA1-6F34-5B5708A335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6171" y="7388786"/>
              <a:ext cx="7004130" cy="529676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7315963-343F-E454-1D68-360C6B1B16AF}"/>
                </a:ext>
              </a:extLst>
            </p:cNvPr>
            <p:cNvCxnSpPr>
              <a:cxnSpLocks/>
            </p:cNvCxnSpPr>
            <p:nvPr/>
          </p:nvCxnSpPr>
          <p:spPr>
            <a:xfrm>
              <a:off x="6984702" y="14749662"/>
              <a:ext cx="6604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33F8BD1-61AA-FB5D-6917-D4F0E217D72A}"/>
                </a:ext>
              </a:extLst>
            </p:cNvPr>
            <p:cNvSpPr txBox="1"/>
            <p:nvPr/>
          </p:nvSpPr>
          <p:spPr>
            <a:xfrm flipH="1">
              <a:off x="2600843" y="12685548"/>
              <a:ext cx="45272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4. You can get ftp or aspera download links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D83F51C-E8B1-6E15-7B3A-97B1DBB48A11}"/>
                </a:ext>
              </a:extLst>
            </p:cNvPr>
            <p:cNvSpPr/>
            <p:nvPr/>
          </p:nvSpPr>
          <p:spPr>
            <a:xfrm>
              <a:off x="8202191" y="13313207"/>
              <a:ext cx="5475709" cy="173184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3602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E8EEAF-0BC0-7431-3EF7-EF49FBF93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4683" y="2753758"/>
            <a:ext cx="12113726" cy="59646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F5F84B-0104-9E93-7115-F81675594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44683" y="9000331"/>
            <a:ext cx="12113727" cy="54157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9AE99C-97AD-FBFD-6C93-990AF7970FB9}"/>
              </a:ext>
            </a:extLst>
          </p:cNvPr>
          <p:cNvSpPr txBox="1"/>
          <p:nvPr/>
        </p:nvSpPr>
        <p:spPr>
          <a:xfrm flipH="1">
            <a:off x="2512180" y="5229187"/>
            <a:ext cx="434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Select</a:t>
            </a:r>
            <a:r>
              <a:rPr lang="ko-KR" altLang="en-US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lang="ko-KR" altLang="en-US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species</a:t>
            </a:r>
            <a:r>
              <a:rPr lang="ko-KR" altLang="en-US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r>
              <a:rPr lang="ko-KR" altLang="en-US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genome assembly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C599-F6F7-3C47-E4E9-EED4DEDD0A91}"/>
              </a:ext>
            </a:extLst>
          </p:cNvPr>
          <p:cNvSpPr txBox="1"/>
          <p:nvPr/>
        </p:nvSpPr>
        <p:spPr>
          <a:xfrm flipH="1">
            <a:off x="-3120244" y="3219117"/>
            <a:ext cx="31838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Click the “Genomes” button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ABB99D-1812-D047-388B-2809A5EF6C07}"/>
              </a:ext>
            </a:extLst>
          </p:cNvPr>
          <p:cNvSpPr/>
          <p:nvPr/>
        </p:nvSpPr>
        <p:spPr>
          <a:xfrm>
            <a:off x="-2554326" y="3689666"/>
            <a:ext cx="1019175" cy="27930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5E0F57-4A21-1EE3-007B-072942485057}"/>
              </a:ext>
            </a:extLst>
          </p:cNvPr>
          <p:cNvSpPr/>
          <p:nvPr/>
        </p:nvSpPr>
        <p:spPr>
          <a:xfrm>
            <a:off x="2559805" y="4931958"/>
            <a:ext cx="4439444" cy="30245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B90D67-8D0D-536F-0C43-CC6759C32972}"/>
              </a:ext>
            </a:extLst>
          </p:cNvPr>
          <p:cNvSpPr txBox="1"/>
          <p:nvPr/>
        </p:nvSpPr>
        <p:spPr>
          <a:xfrm flipH="1">
            <a:off x="7071480" y="581115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Click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CCA508-D46E-C5FF-5A8A-90E9B9635B02}"/>
              </a:ext>
            </a:extLst>
          </p:cNvPr>
          <p:cNvCxnSpPr/>
          <p:nvPr/>
        </p:nvCxnSpPr>
        <p:spPr>
          <a:xfrm>
            <a:off x="-1275252" y="3960612"/>
            <a:ext cx="3552933" cy="995617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C34A1DC-5B20-9B59-9F11-1C0728EC6C1B}"/>
              </a:ext>
            </a:extLst>
          </p:cNvPr>
          <p:cNvSpPr/>
          <p:nvPr/>
        </p:nvSpPr>
        <p:spPr>
          <a:xfrm>
            <a:off x="7177085" y="5389669"/>
            <a:ext cx="556346" cy="36933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2E1A19-3B88-57AB-C198-B00E5F772D4B}"/>
              </a:ext>
            </a:extLst>
          </p:cNvPr>
          <p:cNvCxnSpPr>
            <a:cxnSpLocks/>
          </p:cNvCxnSpPr>
          <p:nvPr/>
        </p:nvCxnSpPr>
        <p:spPr>
          <a:xfrm flipH="1">
            <a:off x="3033220" y="6232649"/>
            <a:ext cx="4422038" cy="7850623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85EA727-D8B6-98CC-DFEF-3AB1707DEF8E}"/>
              </a:ext>
            </a:extLst>
          </p:cNvPr>
          <p:cNvSpPr txBox="1"/>
          <p:nvPr/>
        </p:nvSpPr>
        <p:spPr>
          <a:xfrm flipH="1">
            <a:off x="3283252" y="13901024"/>
            <a:ext cx="31742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Click the “configure” button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47D7BF0-B940-7C3B-1F4F-BAFC0A2C5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331" y="1147418"/>
            <a:ext cx="12113726" cy="151348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7BBC08C-8AF3-640F-9247-A0B8C8C4EBF3}"/>
              </a:ext>
            </a:extLst>
          </p:cNvPr>
          <p:cNvSpPr/>
          <p:nvPr/>
        </p:nvSpPr>
        <p:spPr>
          <a:xfrm>
            <a:off x="2805868" y="14243824"/>
            <a:ext cx="438150" cy="1524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137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378E292D-F9A9-6BCD-AFAE-E54DECF39270}"/>
              </a:ext>
            </a:extLst>
          </p:cNvPr>
          <p:cNvGrpSpPr/>
          <p:nvPr/>
        </p:nvGrpSpPr>
        <p:grpSpPr>
          <a:xfrm>
            <a:off x="3912020" y="6205670"/>
            <a:ext cx="11176000" cy="9950672"/>
            <a:chOff x="388257" y="870312"/>
            <a:chExt cx="11176000" cy="995067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54BDF77-C1EB-D463-2F16-F12AF38349FC}"/>
                </a:ext>
              </a:extLst>
            </p:cNvPr>
            <p:cNvSpPr/>
            <p:nvPr/>
          </p:nvSpPr>
          <p:spPr>
            <a:xfrm>
              <a:off x="388257" y="870312"/>
              <a:ext cx="11176000" cy="9950672"/>
            </a:xfrm>
            <a:prstGeom prst="rect">
              <a:avLst/>
            </a:prstGeom>
            <a:solidFill>
              <a:srgbClr val="FFFE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9BF43C-D8B8-B691-9E96-8398199F6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959" y="1577485"/>
              <a:ext cx="10888595" cy="29626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310D5C-747E-5E98-A421-C3D4EAD72BAF}"/>
                </a:ext>
              </a:extLst>
            </p:cNvPr>
            <p:cNvSpPr txBox="1"/>
            <p:nvPr/>
          </p:nvSpPr>
          <p:spPr>
            <a:xfrm flipH="1">
              <a:off x="388257" y="886176"/>
              <a:ext cx="3198311" cy="6158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1C1C1C"/>
                  </a:solidFill>
                  <a:highlight>
                    <a:srgbClr val="FFFF0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GRCh</a:t>
              </a:r>
              <a:r>
                <a:rPr lang="en-US" altLang="ko-KR" b="1" dirty="0">
                  <a:solidFill>
                    <a:srgbClr val="1C1C1C"/>
                  </a:solidFill>
                  <a:highlight>
                    <a:srgbClr val="FFFF0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 37 (hg19)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BA146CB-E21E-9F1B-380A-08C4FF182B38}"/>
                </a:ext>
              </a:extLst>
            </p:cNvPr>
            <p:cNvSpPr txBox="1"/>
            <p:nvPr/>
          </p:nvSpPr>
          <p:spPr>
            <a:xfrm flipH="1">
              <a:off x="388257" y="1250772"/>
              <a:ext cx="2047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Problematic Regions</a:t>
              </a: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25E773E-E811-A291-0102-9D3D831C4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959" y="4886583"/>
              <a:ext cx="9402487" cy="26197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26886DC-58B4-AE26-4F6C-29935A479C8B}"/>
                </a:ext>
              </a:extLst>
            </p:cNvPr>
            <p:cNvSpPr txBox="1"/>
            <p:nvPr/>
          </p:nvSpPr>
          <p:spPr>
            <a:xfrm flipH="1">
              <a:off x="388257" y="4559908"/>
              <a:ext cx="1229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err="1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Mappability</a:t>
              </a:r>
              <a:endParaRPr lang="en-US" altLang="ko-KR" sz="1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3B83DEF-3271-8784-1737-1592FCB74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904" y="7641973"/>
              <a:ext cx="11032298" cy="3179010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6AA44B3-9861-0A32-EF1A-27FF70A17F96}"/>
                </a:ext>
              </a:extLst>
            </p:cNvPr>
            <p:cNvSpPr/>
            <p:nvPr/>
          </p:nvSpPr>
          <p:spPr>
            <a:xfrm>
              <a:off x="1427844" y="8311992"/>
              <a:ext cx="10078357" cy="945309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40C2AFB-48A5-9174-17CF-E19367E67185}"/>
                </a:ext>
              </a:extLst>
            </p:cNvPr>
            <p:cNvSpPr/>
            <p:nvPr/>
          </p:nvSpPr>
          <p:spPr>
            <a:xfrm>
              <a:off x="1427844" y="9308868"/>
              <a:ext cx="10078357" cy="1482029"/>
            </a:xfrm>
            <a:prstGeom prst="rect">
              <a:avLst/>
            </a:prstGeom>
            <a:solidFill>
              <a:srgbClr val="0070C0">
                <a:alpha val="10000"/>
              </a:srgbClr>
            </a:solidFill>
            <a:ln w="28575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C7B6F8-A974-42A7-DB83-AFD3C64DDB26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886" y="4540172"/>
              <a:ext cx="0" cy="381536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618B849-4CAE-08C6-3806-EB96766F422B}"/>
                </a:ext>
              </a:extLst>
            </p:cNvPr>
            <p:cNvCxnSpPr>
              <a:cxnSpLocks/>
            </p:cNvCxnSpPr>
            <p:nvPr/>
          </p:nvCxnSpPr>
          <p:spPr>
            <a:xfrm>
              <a:off x="9603014" y="6460616"/>
              <a:ext cx="0" cy="2818165"/>
            </a:xfrm>
            <a:prstGeom prst="straightConnector1">
              <a:avLst/>
            </a:prstGeom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587E790-5268-1FC2-6DFA-16C7893EE5BF}"/>
                </a:ext>
              </a:extLst>
            </p:cNvPr>
            <p:cNvSpPr/>
            <p:nvPr/>
          </p:nvSpPr>
          <p:spPr>
            <a:xfrm>
              <a:off x="531960" y="4886583"/>
              <a:ext cx="9402486" cy="1574031"/>
            </a:xfrm>
            <a:prstGeom prst="rect">
              <a:avLst/>
            </a:prstGeom>
            <a:solidFill>
              <a:srgbClr val="0070C0">
                <a:alpha val="10000"/>
              </a:srgbClr>
            </a:solidFill>
            <a:ln w="28575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92E0E8-BE14-3EC3-D36C-FAFF9CEE4A74}"/>
                </a:ext>
              </a:extLst>
            </p:cNvPr>
            <p:cNvSpPr/>
            <p:nvPr/>
          </p:nvSpPr>
          <p:spPr>
            <a:xfrm>
              <a:off x="531959" y="1583916"/>
              <a:ext cx="10888595" cy="2975992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AE0AAFE-1273-0A96-3713-D228260AD9AE}"/>
              </a:ext>
            </a:extLst>
          </p:cNvPr>
          <p:cNvGrpSpPr/>
          <p:nvPr/>
        </p:nvGrpSpPr>
        <p:grpSpPr>
          <a:xfrm>
            <a:off x="3912020" y="1842036"/>
            <a:ext cx="11176000" cy="4046119"/>
            <a:chOff x="573235" y="-3493323"/>
            <a:chExt cx="16500607" cy="404612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57B4172-6818-40F5-7565-CBA22656C1C8}"/>
                </a:ext>
              </a:extLst>
            </p:cNvPr>
            <p:cNvSpPr/>
            <p:nvPr/>
          </p:nvSpPr>
          <p:spPr>
            <a:xfrm>
              <a:off x="573235" y="-3493323"/>
              <a:ext cx="16500607" cy="4046120"/>
            </a:xfrm>
            <a:prstGeom prst="rect">
              <a:avLst/>
            </a:prstGeom>
            <a:solidFill>
              <a:srgbClr val="FFFE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431F187-6D21-2495-293A-D3C60179F5B3}"/>
                </a:ext>
              </a:extLst>
            </p:cNvPr>
            <p:cNvSpPr txBox="1"/>
            <p:nvPr/>
          </p:nvSpPr>
          <p:spPr>
            <a:xfrm flipH="1">
              <a:off x="573235" y="-3477460"/>
              <a:ext cx="4722090" cy="6158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1C1C1C"/>
                  </a:solidFill>
                  <a:highlight>
                    <a:srgbClr val="FFFF0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GRCh</a:t>
              </a:r>
              <a:r>
                <a:rPr lang="en-US" altLang="ko-KR" b="1" dirty="0">
                  <a:solidFill>
                    <a:srgbClr val="1C1C1C"/>
                  </a:solidFill>
                  <a:highlight>
                    <a:srgbClr val="FFFF0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 38 (hg38)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12A8900-567E-6D9D-FCE3-4D8B6CD3F063}"/>
                </a:ext>
              </a:extLst>
            </p:cNvPr>
            <p:cNvSpPr txBox="1"/>
            <p:nvPr/>
          </p:nvSpPr>
          <p:spPr>
            <a:xfrm flipH="1">
              <a:off x="573235" y="-3112863"/>
              <a:ext cx="3022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Problematic Regions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49DE4A3-0E5F-D24B-C6E5-5DD96A1BE401}"/>
                </a:ext>
              </a:extLst>
            </p:cNvPr>
            <p:cNvSpPr txBox="1"/>
            <p:nvPr/>
          </p:nvSpPr>
          <p:spPr>
            <a:xfrm flipH="1">
              <a:off x="573235" y="-1951840"/>
              <a:ext cx="18157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err="1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Mappability</a:t>
              </a:r>
              <a:endParaRPr lang="en-US" altLang="ko-KR" sz="1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4C86F801-AA58-3491-F4B5-FBA54D144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5401" y="-2767878"/>
              <a:ext cx="11730194" cy="7525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546FCBCD-DB49-FE23-4B4B-1BD66017D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400" y="-1598770"/>
              <a:ext cx="9212562" cy="5811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9E0C893-AEBC-5E47-0B49-152683D6E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9686" y="-887779"/>
              <a:ext cx="16280405" cy="1440576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E3F1084-42DE-F655-AA98-DBF3DA279350}"/>
                </a:ext>
              </a:extLst>
            </p:cNvPr>
            <p:cNvSpPr/>
            <p:nvPr/>
          </p:nvSpPr>
          <p:spPr>
            <a:xfrm>
              <a:off x="1928646" y="-311190"/>
              <a:ext cx="15059482" cy="282750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33893BE-FC21-3DC0-443E-FB6BC8549EFF}"/>
                </a:ext>
              </a:extLst>
            </p:cNvPr>
            <p:cNvSpPr/>
            <p:nvPr/>
          </p:nvSpPr>
          <p:spPr>
            <a:xfrm>
              <a:off x="1928646" y="13965"/>
              <a:ext cx="15051443" cy="531536"/>
            </a:xfrm>
            <a:prstGeom prst="rect">
              <a:avLst/>
            </a:prstGeom>
            <a:solidFill>
              <a:srgbClr val="0070C0">
                <a:alpha val="10000"/>
              </a:srgbClr>
            </a:solidFill>
            <a:ln w="28575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ED30B4F-816B-7797-CFA2-3D6A410F51E4}"/>
                </a:ext>
              </a:extLst>
            </p:cNvPr>
            <p:cNvSpPr/>
            <p:nvPr/>
          </p:nvSpPr>
          <p:spPr>
            <a:xfrm>
              <a:off x="785400" y="-2764768"/>
              <a:ext cx="11730194" cy="752580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4513758-A9AF-5B42-24C6-5D77A658E001}"/>
                </a:ext>
              </a:extLst>
            </p:cNvPr>
            <p:cNvSpPr/>
            <p:nvPr/>
          </p:nvSpPr>
          <p:spPr>
            <a:xfrm>
              <a:off x="785400" y="-1592801"/>
              <a:ext cx="9212562" cy="589651"/>
            </a:xfrm>
            <a:prstGeom prst="rect">
              <a:avLst/>
            </a:prstGeom>
            <a:solidFill>
              <a:srgbClr val="0070C0">
                <a:alpha val="10000"/>
              </a:srgbClr>
            </a:solidFill>
            <a:ln w="28575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7B75D657-142A-6319-F6C2-1892200EFBEB}"/>
                </a:ext>
              </a:extLst>
            </p:cNvPr>
            <p:cNvCxnSpPr>
              <a:cxnSpLocks/>
            </p:cNvCxnSpPr>
            <p:nvPr/>
          </p:nvCxnSpPr>
          <p:spPr>
            <a:xfrm>
              <a:off x="12129018" y="-2015297"/>
              <a:ext cx="0" cy="1704108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3BB4B82E-F283-BCF4-F007-957E76B7C5E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-1017664"/>
              <a:ext cx="0" cy="989224"/>
            </a:xfrm>
            <a:prstGeom prst="straightConnector1">
              <a:avLst/>
            </a:prstGeom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056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669DC-69D1-6D97-4F2A-71A2529E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376" y="830760"/>
            <a:ext cx="10459910" cy="4248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480208-3EEE-178E-24DC-8B3EDF5A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900" y="5350525"/>
            <a:ext cx="13336861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63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315CBC-C3B7-F7A5-2198-8AC57CF5D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362" y="1368503"/>
            <a:ext cx="8554644" cy="5677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0367BE-9A1E-30B0-62F9-A9A61883828D}"/>
              </a:ext>
            </a:extLst>
          </p:cNvPr>
          <p:cNvSpPr/>
          <p:nvPr/>
        </p:nvSpPr>
        <p:spPr>
          <a:xfrm>
            <a:off x="11496282" y="2912949"/>
            <a:ext cx="1508911" cy="1395743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3A413C-7B3B-5E5F-6028-CA9898ADB0BF}"/>
              </a:ext>
            </a:extLst>
          </p:cNvPr>
          <p:cNvGrpSpPr/>
          <p:nvPr/>
        </p:nvGrpSpPr>
        <p:grpSpPr>
          <a:xfrm>
            <a:off x="5227273" y="9770469"/>
            <a:ext cx="7439320" cy="4298934"/>
            <a:chOff x="5227273" y="9770469"/>
            <a:chExt cx="7439320" cy="42989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7474ACC-302F-24CF-994B-2396A6B60AA8}"/>
                </a:ext>
              </a:extLst>
            </p:cNvPr>
            <p:cNvSpPr/>
            <p:nvPr/>
          </p:nvSpPr>
          <p:spPr>
            <a:xfrm>
              <a:off x="5227273" y="9770469"/>
              <a:ext cx="7439320" cy="42846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77656D-8D57-88E2-5BA5-0BD2EA99B962}"/>
                </a:ext>
              </a:extLst>
            </p:cNvPr>
            <p:cNvSpPr txBox="1"/>
            <p:nvPr/>
          </p:nvSpPr>
          <p:spPr>
            <a:xfrm rot="16200000">
              <a:off x="4830971" y="13148865"/>
              <a:ext cx="12971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Gene annotation</a:t>
              </a:r>
            </a:p>
            <a:p>
              <a:pPr algn="ctr"/>
              <a:r>
                <a:rPr lang="en-US" altLang="ko-K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sz="11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Ensembl.gtf</a:t>
              </a:r>
              <a:r>
                <a:rPr lang="en-US" altLang="ko-K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5E0618-0FF6-DB3D-F8A1-DCA528740921}"/>
                </a:ext>
              </a:extLst>
            </p:cNvPr>
            <p:cNvSpPr txBox="1"/>
            <p:nvPr/>
          </p:nvSpPr>
          <p:spPr>
            <a:xfrm rot="16200000">
              <a:off x="4877867" y="10352869"/>
              <a:ext cx="120335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ATAC-seq,</a:t>
              </a:r>
            </a:p>
            <a:p>
              <a:pPr algn="ctr"/>
              <a:r>
                <a:rPr lang="en-US" altLang="ko-KR" sz="11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ChIP</a:t>
              </a:r>
              <a:r>
                <a:rPr lang="en-US" altLang="ko-K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-seq, </a:t>
              </a:r>
              <a:r>
                <a:rPr lang="en-US" altLang="ko-KR" sz="11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etc</a:t>
              </a:r>
              <a:endParaRPr lang="en-US" altLang="ko-KR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E25CBE-C065-DD6F-E378-662ECCE662E1}"/>
                </a:ext>
              </a:extLst>
            </p:cNvPr>
            <p:cNvSpPr txBox="1"/>
            <p:nvPr/>
          </p:nvSpPr>
          <p:spPr>
            <a:xfrm rot="16200000">
              <a:off x="5088253" y="11878818"/>
              <a:ext cx="782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RNA-</a:t>
              </a:r>
              <a:r>
                <a:rPr lang="en-US" altLang="ko-KR" sz="11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seq</a:t>
              </a:r>
              <a:endParaRPr lang="en-US" altLang="ko-KR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1D9502-07E1-9544-8A0A-4DE87CCB1C66}"/>
                </a:ext>
              </a:extLst>
            </p:cNvPr>
            <p:cNvSpPr txBox="1"/>
            <p:nvPr/>
          </p:nvSpPr>
          <p:spPr>
            <a:xfrm>
              <a:off x="8062256" y="9895321"/>
              <a:ext cx="2135521" cy="76944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Remove the bottom 25%</a:t>
              </a:r>
            </a:p>
            <a:p>
              <a:pPr algn="ctr"/>
              <a:r>
                <a:rPr lang="en-US" altLang="ko-K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of genes and peaks</a:t>
              </a:r>
            </a:p>
            <a:p>
              <a:pPr algn="ctr"/>
              <a:r>
                <a:rPr lang="en-US" altLang="ko-K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based on variance</a:t>
              </a:r>
            </a:p>
            <a:p>
              <a:pPr algn="ctr"/>
              <a:r>
                <a:rPr lang="en-US" altLang="ko-K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(= standard deviation / mean)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4F935B3-83B4-CD14-185E-507E8B6AFE7A}"/>
                </a:ext>
              </a:extLst>
            </p:cNvPr>
            <p:cNvSpPr txBox="1"/>
            <p:nvPr/>
          </p:nvSpPr>
          <p:spPr>
            <a:xfrm>
              <a:off x="7831695" y="11123745"/>
              <a:ext cx="2246128" cy="430887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Construct gene-peak networks</a:t>
              </a:r>
            </a:p>
            <a:p>
              <a:pPr algn="ctr"/>
              <a:r>
                <a:rPr lang="en-US" altLang="ko-K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within a 0.5Mb range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6298C2-A439-C577-3225-A9296C7EE89C}"/>
                </a:ext>
              </a:extLst>
            </p:cNvPr>
            <p:cNvSpPr txBox="1"/>
            <p:nvPr/>
          </p:nvSpPr>
          <p:spPr>
            <a:xfrm>
              <a:off x="10362798" y="10954468"/>
              <a:ext cx="2266967" cy="60016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Create conservative null model</a:t>
              </a:r>
            </a:p>
            <a:p>
              <a:pPr algn="ctr"/>
              <a:r>
                <a:rPr lang="en-US" altLang="ko-K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using 10,000 random peaks</a:t>
              </a:r>
            </a:p>
            <a:p>
              <a:pPr algn="ctr"/>
              <a:r>
                <a:rPr lang="en-US" altLang="ko-K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from other chr and &gt; 0.5Mbp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96385B-E1D4-615E-EAAD-2A45C2F507E4}"/>
                </a:ext>
              </a:extLst>
            </p:cNvPr>
            <p:cNvSpPr txBox="1"/>
            <p:nvPr/>
          </p:nvSpPr>
          <p:spPr>
            <a:xfrm>
              <a:off x="7991994" y="11967323"/>
              <a:ext cx="1925528" cy="430887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Calculate correlations</a:t>
              </a:r>
            </a:p>
            <a:p>
              <a:pPr algn="ctr"/>
              <a:r>
                <a:rPr lang="en-US" altLang="ko-K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between genes and peaks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0697E6-339A-AC21-F7EB-426D3329302C}"/>
                </a:ext>
              </a:extLst>
            </p:cNvPr>
            <p:cNvSpPr txBox="1"/>
            <p:nvPr/>
          </p:nvSpPr>
          <p:spPr>
            <a:xfrm>
              <a:off x="10590424" y="11967323"/>
              <a:ext cx="1811714" cy="430887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Calculate mean and std</a:t>
              </a:r>
            </a:p>
            <a:p>
              <a:pPr algn="ctr"/>
              <a:r>
                <a:rPr lang="en-US" altLang="ko-K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of the correlation values</a:t>
              </a:r>
            </a:p>
          </p:txBody>
        </p:sp>
        <p:cxnSp>
          <p:nvCxnSpPr>
            <p:cNvPr id="34" name="직선 화살표 연결선 48">
              <a:extLst>
                <a:ext uri="{FF2B5EF4-FFF2-40B4-BE49-F238E27FC236}">
                  <a16:creationId xmlns:a16="http://schemas.microsoft.com/office/drawing/2014/main" id="{75395B05-39B3-EC77-41CB-84508A173DCF}"/>
                </a:ext>
              </a:extLst>
            </p:cNvPr>
            <p:cNvCxnSpPr>
              <a:cxnSpLocks/>
            </p:cNvCxnSpPr>
            <p:nvPr/>
          </p:nvCxnSpPr>
          <p:spPr>
            <a:xfrm>
              <a:off x="7460581" y="10287093"/>
              <a:ext cx="48538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1C612D3-4691-D0FD-13F4-98CC8ADE8B19}"/>
                </a:ext>
              </a:extLst>
            </p:cNvPr>
            <p:cNvSpPr txBox="1"/>
            <p:nvPr/>
          </p:nvSpPr>
          <p:spPr>
            <a:xfrm>
              <a:off x="8180346" y="13197972"/>
              <a:ext cx="1548822" cy="430887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Calculate</a:t>
              </a:r>
            </a:p>
            <a:p>
              <a:pPr algn="ctr"/>
              <a:r>
                <a:rPr lang="en-US" altLang="ko-K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the p-value and FDR</a:t>
              </a:r>
            </a:p>
          </p:txBody>
        </p:sp>
        <p:cxnSp>
          <p:nvCxnSpPr>
            <p:cNvPr id="47" name="직선 화살표 연결선 81">
              <a:extLst>
                <a:ext uri="{FF2B5EF4-FFF2-40B4-BE49-F238E27FC236}">
                  <a16:creationId xmlns:a16="http://schemas.microsoft.com/office/drawing/2014/main" id="{6ECA4F2A-789F-4999-E5AF-DCAFC403B775}"/>
                </a:ext>
              </a:extLst>
            </p:cNvPr>
            <p:cNvCxnSpPr>
              <a:cxnSpLocks/>
            </p:cNvCxnSpPr>
            <p:nvPr/>
          </p:nvCxnSpPr>
          <p:spPr>
            <a:xfrm>
              <a:off x="9595818" y="10751347"/>
              <a:ext cx="0" cy="3314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85">
              <a:extLst>
                <a:ext uri="{FF2B5EF4-FFF2-40B4-BE49-F238E27FC236}">
                  <a16:creationId xmlns:a16="http://schemas.microsoft.com/office/drawing/2014/main" id="{20E13CFB-9BEF-DFA8-C80B-0840C5473B38}"/>
                </a:ext>
              </a:extLst>
            </p:cNvPr>
            <p:cNvSpPr/>
            <p:nvPr/>
          </p:nvSpPr>
          <p:spPr>
            <a:xfrm>
              <a:off x="10734875" y="12984312"/>
              <a:ext cx="304878" cy="1008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AC2DCC-C7AC-BBD1-5907-4C558A140415}"/>
                </a:ext>
              </a:extLst>
            </p:cNvPr>
            <p:cNvSpPr txBox="1"/>
            <p:nvPr/>
          </p:nvSpPr>
          <p:spPr>
            <a:xfrm rot="16200000">
              <a:off x="10327894" y="13387165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Gene / Transcript</a:t>
              </a:r>
            </a:p>
          </p:txBody>
        </p:sp>
        <p:sp>
          <p:nvSpPr>
            <p:cNvPr id="50" name="직사각형 87">
              <a:extLst>
                <a:ext uri="{FF2B5EF4-FFF2-40B4-BE49-F238E27FC236}">
                  <a16:creationId xmlns:a16="http://schemas.microsoft.com/office/drawing/2014/main" id="{4C94EF69-4894-B99D-FE86-6AC0A0EBDC87}"/>
                </a:ext>
              </a:extLst>
            </p:cNvPr>
            <p:cNvSpPr/>
            <p:nvPr/>
          </p:nvSpPr>
          <p:spPr>
            <a:xfrm>
              <a:off x="11039753" y="12984312"/>
              <a:ext cx="304878" cy="100811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593EF6D-56CE-9C6C-7308-53383A58B4FF}"/>
                </a:ext>
              </a:extLst>
            </p:cNvPr>
            <p:cNvSpPr txBox="1"/>
            <p:nvPr/>
          </p:nvSpPr>
          <p:spPr>
            <a:xfrm rot="16200000">
              <a:off x="10832527" y="13370663"/>
              <a:ext cx="7168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Peaks set</a:t>
              </a:r>
            </a:p>
          </p:txBody>
        </p:sp>
        <p:sp>
          <p:nvSpPr>
            <p:cNvPr id="52" name="직사각형 90">
              <a:extLst>
                <a:ext uri="{FF2B5EF4-FFF2-40B4-BE49-F238E27FC236}">
                  <a16:creationId xmlns:a16="http://schemas.microsoft.com/office/drawing/2014/main" id="{D416AD48-D3B2-EFD1-B6AD-5B9CDC2DC3C6}"/>
                </a:ext>
              </a:extLst>
            </p:cNvPr>
            <p:cNvSpPr/>
            <p:nvPr/>
          </p:nvSpPr>
          <p:spPr>
            <a:xfrm>
              <a:off x="11343842" y="12984312"/>
              <a:ext cx="304878" cy="1008112"/>
            </a:xfrm>
            <a:prstGeom prst="rect">
              <a:avLst/>
            </a:prstGeom>
            <a:solidFill>
              <a:srgbClr val="30948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91">
              <a:extLst>
                <a:ext uri="{FF2B5EF4-FFF2-40B4-BE49-F238E27FC236}">
                  <a16:creationId xmlns:a16="http://schemas.microsoft.com/office/drawing/2014/main" id="{889D93C7-F49D-F0DF-DD15-919416B9F82E}"/>
                </a:ext>
              </a:extLst>
            </p:cNvPr>
            <p:cNvSpPr/>
            <p:nvPr/>
          </p:nvSpPr>
          <p:spPr>
            <a:xfrm>
              <a:off x="11645012" y="12984312"/>
              <a:ext cx="304878" cy="1008112"/>
            </a:xfrm>
            <a:prstGeom prst="rect">
              <a:avLst/>
            </a:prstGeom>
            <a:solidFill>
              <a:srgbClr val="CC9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92">
              <a:extLst>
                <a:ext uri="{FF2B5EF4-FFF2-40B4-BE49-F238E27FC236}">
                  <a16:creationId xmlns:a16="http://schemas.microsoft.com/office/drawing/2014/main" id="{CD6A5A23-0909-54AE-89F7-E68A28EA0ED7}"/>
                </a:ext>
              </a:extLst>
            </p:cNvPr>
            <p:cNvSpPr/>
            <p:nvPr/>
          </p:nvSpPr>
          <p:spPr>
            <a:xfrm>
              <a:off x="11952809" y="12984312"/>
              <a:ext cx="304878" cy="1008112"/>
            </a:xfrm>
            <a:prstGeom prst="rect">
              <a:avLst/>
            </a:prstGeom>
            <a:solidFill>
              <a:srgbClr val="CC9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5E5E812-4211-2783-87A1-F3C763408F53}"/>
                </a:ext>
              </a:extLst>
            </p:cNvPr>
            <p:cNvSpPr txBox="1"/>
            <p:nvPr/>
          </p:nvSpPr>
          <p:spPr>
            <a:xfrm rot="16200000">
              <a:off x="11105345" y="13370663"/>
              <a:ext cx="7809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correlation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7AC51EB-F939-F0EA-3932-4E065FFE86BE}"/>
                </a:ext>
              </a:extLst>
            </p:cNvPr>
            <p:cNvSpPr txBox="1"/>
            <p:nvPr/>
          </p:nvSpPr>
          <p:spPr>
            <a:xfrm rot="16200000">
              <a:off x="11495781" y="13370663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P-value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F8766BD-7841-71A4-E13A-99A4D44FB78C}"/>
                </a:ext>
              </a:extLst>
            </p:cNvPr>
            <p:cNvSpPr txBox="1"/>
            <p:nvPr/>
          </p:nvSpPr>
          <p:spPr>
            <a:xfrm rot="16200000">
              <a:off x="11894293" y="13370663"/>
              <a:ext cx="4219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FDR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B5CAB75-EEE7-635B-DC8C-D901D338BD52}"/>
                </a:ext>
              </a:extLst>
            </p:cNvPr>
            <p:cNvSpPr txBox="1"/>
            <p:nvPr/>
          </p:nvSpPr>
          <p:spPr>
            <a:xfrm>
              <a:off x="10931625" y="12690788"/>
              <a:ext cx="1122423" cy="2616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Output format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D38A441-18EF-D2AD-65A4-3EE5BF8628AD}"/>
                </a:ext>
              </a:extLst>
            </p:cNvPr>
            <p:cNvGrpSpPr/>
            <p:nvPr/>
          </p:nvGrpSpPr>
          <p:grpSpPr>
            <a:xfrm>
              <a:off x="6027830" y="11228508"/>
              <a:ext cx="1312990" cy="1352733"/>
              <a:chOff x="4947972" y="7241371"/>
              <a:chExt cx="1312990" cy="1352733"/>
            </a:xfrm>
          </p:grpSpPr>
          <p:sp>
            <p:nvSpPr>
              <p:cNvPr id="7" name="직사각형 13">
                <a:extLst>
                  <a:ext uri="{FF2B5EF4-FFF2-40B4-BE49-F238E27FC236}">
                    <a16:creationId xmlns:a16="http://schemas.microsoft.com/office/drawing/2014/main" id="{AF8C411B-76F4-4785-59F7-7111D37C262E}"/>
                  </a:ext>
                </a:extLst>
              </p:cNvPr>
              <p:cNvSpPr/>
              <p:nvPr/>
            </p:nvSpPr>
            <p:spPr>
              <a:xfrm>
                <a:off x="5252850" y="7524826"/>
                <a:ext cx="1008112" cy="100811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14">
                <a:extLst>
                  <a:ext uri="{FF2B5EF4-FFF2-40B4-BE49-F238E27FC236}">
                    <a16:creationId xmlns:a16="http://schemas.microsoft.com/office/drawing/2014/main" id="{9CD0FDD0-A25C-8C1F-5FC0-7A46F70227EB}"/>
                  </a:ext>
                </a:extLst>
              </p:cNvPr>
              <p:cNvSpPr/>
              <p:nvPr/>
            </p:nvSpPr>
            <p:spPr>
              <a:xfrm>
                <a:off x="4947972" y="7524826"/>
                <a:ext cx="304878" cy="100811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15">
                <a:extLst>
                  <a:ext uri="{FF2B5EF4-FFF2-40B4-BE49-F238E27FC236}">
                    <a16:creationId xmlns:a16="http://schemas.microsoft.com/office/drawing/2014/main" id="{AAD68805-A91D-C14C-85F3-4A81253F6F8B}"/>
                  </a:ext>
                </a:extLst>
              </p:cNvPr>
              <p:cNvSpPr/>
              <p:nvPr/>
            </p:nvSpPr>
            <p:spPr>
              <a:xfrm rot="5400000">
                <a:off x="5615178" y="6879043"/>
                <a:ext cx="283455" cy="1008112"/>
              </a:xfrm>
              <a:prstGeom prst="rect">
                <a:avLst/>
              </a:prstGeom>
              <a:solidFill>
                <a:srgbClr val="FFE593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C0C5C8-AD64-65B8-9725-715EF613AD49}"/>
                  </a:ext>
                </a:extLst>
              </p:cNvPr>
              <p:cNvSpPr txBox="1"/>
              <p:nvPr/>
            </p:nvSpPr>
            <p:spPr>
              <a:xfrm>
                <a:off x="5426305" y="7274295"/>
                <a:ext cx="65915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717AD8-1D83-981B-9A91-A3DDE415B261}"/>
                  </a:ext>
                </a:extLst>
              </p:cNvPr>
              <p:cNvSpPr txBox="1"/>
              <p:nvPr/>
            </p:nvSpPr>
            <p:spPr>
              <a:xfrm rot="16200000">
                <a:off x="4540991" y="7911866"/>
                <a:ext cx="113364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Gene / Transcript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8530EF3-457A-E84C-44D7-B4EB1B9F087F}"/>
                  </a:ext>
                </a:extLst>
              </p:cNvPr>
              <p:cNvSpPr txBox="1"/>
              <p:nvPr/>
            </p:nvSpPr>
            <p:spPr>
              <a:xfrm>
                <a:off x="5346155" y="7777230"/>
                <a:ext cx="806631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RNA</a:t>
                </a:r>
              </a:p>
              <a:p>
                <a:pPr algn="ctr"/>
                <a:r>
                  <a:rPr lang="en-US" altLang="ko-KR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Expression</a:t>
                </a:r>
              </a:p>
              <a:p>
                <a:pPr algn="ctr"/>
                <a:r>
                  <a:rPr lang="en-US" altLang="ko-KR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values</a:t>
                </a:r>
              </a:p>
            </p:txBody>
          </p:sp>
        </p:grpSp>
        <p:sp>
          <p:nvSpPr>
            <p:cNvPr id="10" name="직사각형 1">
              <a:extLst>
                <a:ext uri="{FF2B5EF4-FFF2-40B4-BE49-F238E27FC236}">
                  <a16:creationId xmlns:a16="http://schemas.microsoft.com/office/drawing/2014/main" id="{43974F8D-2351-DAF1-95ED-88FB85F33EDD}"/>
                </a:ext>
              </a:extLst>
            </p:cNvPr>
            <p:cNvSpPr/>
            <p:nvPr/>
          </p:nvSpPr>
          <p:spPr>
            <a:xfrm>
              <a:off x="6334684" y="10091254"/>
              <a:ext cx="1006136" cy="10081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8">
              <a:extLst>
                <a:ext uri="{FF2B5EF4-FFF2-40B4-BE49-F238E27FC236}">
                  <a16:creationId xmlns:a16="http://schemas.microsoft.com/office/drawing/2014/main" id="{70831467-403B-D745-0D0B-4F66A360EDCF}"/>
                </a:ext>
              </a:extLst>
            </p:cNvPr>
            <p:cNvSpPr/>
            <p:nvPr/>
          </p:nvSpPr>
          <p:spPr>
            <a:xfrm>
              <a:off x="6027830" y="10091254"/>
              <a:ext cx="306853" cy="100811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0">
              <a:extLst>
                <a:ext uri="{FF2B5EF4-FFF2-40B4-BE49-F238E27FC236}">
                  <a16:creationId xmlns:a16="http://schemas.microsoft.com/office/drawing/2014/main" id="{BE03F6D9-EC51-AC75-A719-4E74D97AB6DA}"/>
                </a:ext>
              </a:extLst>
            </p:cNvPr>
            <p:cNvSpPr/>
            <p:nvPr/>
          </p:nvSpPr>
          <p:spPr>
            <a:xfrm rot="5400000">
              <a:off x="6695035" y="9450352"/>
              <a:ext cx="283455" cy="1008114"/>
            </a:xfrm>
            <a:prstGeom prst="rect">
              <a:avLst/>
            </a:prstGeom>
            <a:solidFill>
              <a:srgbClr val="FFE59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8">
              <a:extLst>
                <a:ext uri="{FF2B5EF4-FFF2-40B4-BE49-F238E27FC236}">
                  <a16:creationId xmlns:a16="http://schemas.microsoft.com/office/drawing/2014/main" id="{A472E303-2F85-64BD-8536-2621CD1838DE}"/>
                </a:ext>
              </a:extLst>
            </p:cNvPr>
            <p:cNvSpPr/>
            <p:nvPr/>
          </p:nvSpPr>
          <p:spPr>
            <a:xfrm>
              <a:off x="5716935" y="10091254"/>
              <a:ext cx="304878" cy="100811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DB2525-C229-770F-641C-29BFAAAA0B57}"/>
                </a:ext>
              </a:extLst>
            </p:cNvPr>
            <p:cNvSpPr txBox="1"/>
            <p:nvPr/>
          </p:nvSpPr>
          <p:spPr>
            <a:xfrm>
              <a:off x="6506163" y="9831821"/>
              <a:ext cx="6591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Samples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527201-DE86-1F22-2012-691C4E590335}"/>
                </a:ext>
              </a:extLst>
            </p:cNvPr>
            <p:cNvSpPr txBox="1"/>
            <p:nvPr/>
          </p:nvSpPr>
          <p:spPr>
            <a:xfrm rot="16200000">
              <a:off x="5541769" y="10477605"/>
              <a:ext cx="6527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Peak set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63481B-DCBA-909B-8A24-6169A12C616C}"/>
                </a:ext>
              </a:extLst>
            </p:cNvPr>
            <p:cNvSpPr txBox="1"/>
            <p:nvPr/>
          </p:nvSpPr>
          <p:spPr>
            <a:xfrm rot="16200000">
              <a:off x="5829285" y="10477605"/>
              <a:ext cx="66556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Location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3810729-1E5C-6346-722A-6F97C0BFD616}"/>
                </a:ext>
              </a:extLst>
            </p:cNvPr>
            <p:cNvSpPr txBox="1"/>
            <p:nvPr/>
          </p:nvSpPr>
          <p:spPr>
            <a:xfrm>
              <a:off x="6345863" y="10405689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Signal density</a:t>
              </a:r>
            </a:p>
            <a:p>
              <a:pPr algn="ctr"/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values</a:t>
              </a:r>
            </a:p>
          </p:txBody>
        </p:sp>
        <p:sp>
          <p:nvSpPr>
            <p:cNvPr id="19" name="직사각형 29">
              <a:extLst>
                <a:ext uri="{FF2B5EF4-FFF2-40B4-BE49-F238E27FC236}">
                  <a16:creationId xmlns:a16="http://schemas.microsoft.com/office/drawing/2014/main" id="{D3C97A5A-F7F4-1396-740A-477557CB682C}"/>
                </a:ext>
              </a:extLst>
            </p:cNvPr>
            <p:cNvSpPr/>
            <p:nvPr/>
          </p:nvSpPr>
          <p:spPr>
            <a:xfrm>
              <a:off x="6314068" y="12984312"/>
              <a:ext cx="1033104" cy="10081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31">
              <a:extLst>
                <a:ext uri="{FF2B5EF4-FFF2-40B4-BE49-F238E27FC236}">
                  <a16:creationId xmlns:a16="http://schemas.microsoft.com/office/drawing/2014/main" id="{BE5D67F1-BF8A-4DE3-1DCF-4CE96EDD12EE}"/>
                </a:ext>
              </a:extLst>
            </p:cNvPr>
            <p:cNvSpPr/>
            <p:nvPr/>
          </p:nvSpPr>
          <p:spPr>
            <a:xfrm>
              <a:off x="6009190" y="12984312"/>
              <a:ext cx="304878" cy="1008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33">
              <a:extLst>
                <a:ext uri="{FF2B5EF4-FFF2-40B4-BE49-F238E27FC236}">
                  <a16:creationId xmlns:a16="http://schemas.microsoft.com/office/drawing/2014/main" id="{014BB4BB-17A2-6B78-D3CF-C1578537E48E}"/>
                </a:ext>
              </a:extLst>
            </p:cNvPr>
            <p:cNvSpPr/>
            <p:nvPr/>
          </p:nvSpPr>
          <p:spPr>
            <a:xfrm rot="5400000">
              <a:off x="6688891" y="12326034"/>
              <a:ext cx="283455" cy="10331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EE989C8-8B23-8667-8040-75FB2CAE65F8}"/>
                </a:ext>
              </a:extLst>
            </p:cNvPr>
            <p:cNvSpPr txBox="1"/>
            <p:nvPr/>
          </p:nvSpPr>
          <p:spPr>
            <a:xfrm>
              <a:off x="6387541" y="12733781"/>
              <a:ext cx="8835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TSS location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DBE282-A3ED-DA27-68D7-2A800000FF53}"/>
                </a:ext>
              </a:extLst>
            </p:cNvPr>
            <p:cNvSpPr txBox="1"/>
            <p:nvPr/>
          </p:nvSpPr>
          <p:spPr>
            <a:xfrm rot="16200000">
              <a:off x="5602209" y="13377640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Gene / Transcript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0D66086-D3F6-C5C8-7FFE-8D25CB13BD30}"/>
                </a:ext>
              </a:extLst>
            </p:cNvPr>
            <p:cNvSpPr txBox="1"/>
            <p:nvPr/>
          </p:nvSpPr>
          <p:spPr>
            <a:xfrm>
              <a:off x="6426013" y="13272924"/>
              <a:ext cx="806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chr, start,</a:t>
              </a:r>
            </a:p>
            <a:p>
              <a:pPr algn="ctr"/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end, strand</a:t>
              </a:r>
            </a:p>
          </p:txBody>
        </p: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2194711B-A552-FFA7-9805-D39D314C0F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0581" y="10366945"/>
              <a:ext cx="485384" cy="1388404"/>
            </a:xfrm>
            <a:prstGeom prst="bentConnector3">
              <a:avLst>
                <a:gd name="adj1" fmla="val 22825"/>
              </a:avLst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or: Elbow 96">
              <a:extLst>
                <a:ext uri="{FF2B5EF4-FFF2-40B4-BE49-F238E27FC236}">
                  <a16:creationId xmlns:a16="http://schemas.microsoft.com/office/drawing/2014/main" id="{D6CFE586-D17A-3143-F407-6482795A8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0581" y="10905650"/>
              <a:ext cx="1861680" cy="2484238"/>
            </a:xfrm>
            <a:prstGeom prst="bentConnector3">
              <a:avLst>
                <a:gd name="adj1" fmla="val 13616"/>
              </a:avLst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81">
              <a:extLst>
                <a:ext uri="{FF2B5EF4-FFF2-40B4-BE49-F238E27FC236}">
                  <a16:creationId xmlns:a16="http://schemas.microsoft.com/office/drawing/2014/main" id="{D6DA6B28-A6CC-DE7F-EDAE-C96748D2FBBE}"/>
                </a:ext>
              </a:extLst>
            </p:cNvPr>
            <p:cNvCxnSpPr>
              <a:cxnSpLocks/>
            </p:cNvCxnSpPr>
            <p:nvPr/>
          </p:nvCxnSpPr>
          <p:spPr>
            <a:xfrm>
              <a:off x="9805072" y="10751347"/>
              <a:ext cx="464506" cy="3021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81">
              <a:extLst>
                <a:ext uri="{FF2B5EF4-FFF2-40B4-BE49-F238E27FC236}">
                  <a16:creationId xmlns:a16="http://schemas.microsoft.com/office/drawing/2014/main" id="{AFACE245-A639-0730-D38B-90BA4AB220A4}"/>
                </a:ext>
              </a:extLst>
            </p:cNvPr>
            <p:cNvCxnSpPr>
              <a:cxnSpLocks/>
            </p:cNvCxnSpPr>
            <p:nvPr/>
          </p:nvCxnSpPr>
          <p:spPr>
            <a:xfrm>
              <a:off x="9595818" y="11667687"/>
              <a:ext cx="0" cy="2058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81">
              <a:extLst>
                <a:ext uri="{FF2B5EF4-FFF2-40B4-BE49-F238E27FC236}">
                  <a16:creationId xmlns:a16="http://schemas.microsoft.com/office/drawing/2014/main" id="{B101D470-F559-02E9-2744-77486417536A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746" y="11667687"/>
              <a:ext cx="0" cy="2058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81">
              <a:extLst>
                <a:ext uri="{FF2B5EF4-FFF2-40B4-BE49-F238E27FC236}">
                  <a16:creationId xmlns:a16="http://schemas.microsoft.com/office/drawing/2014/main" id="{84074F5F-6DF8-C46E-1F9B-88AD76742E4F}"/>
                </a:ext>
              </a:extLst>
            </p:cNvPr>
            <p:cNvCxnSpPr>
              <a:cxnSpLocks/>
            </p:cNvCxnSpPr>
            <p:nvPr/>
          </p:nvCxnSpPr>
          <p:spPr>
            <a:xfrm>
              <a:off x="9595818" y="12523427"/>
              <a:ext cx="0" cy="5721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81">
              <a:extLst>
                <a:ext uri="{FF2B5EF4-FFF2-40B4-BE49-F238E27FC236}">
                  <a16:creationId xmlns:a16="http://schemas.microsoft.com/office/drawing/2014/main" id="{2D4F649A-E2E1-C345-5780-E91949767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9168" y="12495055"/>
              <a:ext cx="1116578" cy="6005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81">
              <a:extLst>
                <a:ext uri="{FF2B5EF4-FFF2-40B4-BE49-F238E27FC236}">
                  <a16:creationId xmlns:a16="http://schemas.microsoft.com/office/drawing/2014/main" id="{BD9E5D1C-B780-A43E-7B1F-CC7BD2A151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5422" y="13413112"/>
              <a:ext cx="715966" cy="3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203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그룹 9">
            <a:extLst>
              <a:ext uri="{FF2B5EF4-FFF2-40B4-BE49-F238E27FC236}">
                <a16:creationId xmlns:a16="http://schemas.microsoft.com/office/drawing/2014/main" id="{D07452F1-5AE6-063A-BEB0-71ABDF50805C}"/>
              </a:ext>
            </a:extLst>
          </p:cNvPr>
          <p:cNvGrpSpPr/>
          <p:nvPr/>
        </p:nvGrpSpPr>
        <p:grpSpPr>
          <a:xfrm>
            <a:off x="3381196" y="3137780"/>
            <a:ext cx="10474025" cy="0"/>
            <a:chOff x="0" y="476672"/>
            <a:chExt cx="12192000" cy="0"/>
          </a:xfrm>
        </p:grpSpPr>
        <p:cxnSp>
          <p:nvCxnSpPr>
            <p:cNvPr id="126" name="Straight Connector 33">
              <a:extLst>
                <a:ext uri="{FF2B5EF4-FFF2-40B4-BE49-F238E27FC236}">
                  <a16:creationId xmlns:a16="http://schemas.microsoft.com/office/drawing/2014/main" id="{4FFC41E2-BB12-E32E-1802-A031FF83E1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76672"/>
              <a:ext cx="8009965" cy="0"/>
            </a:xfrm>
            <a:prstGeom prst="line">
              <a:avLst/>
            </a:prstGeom>
            <a:ln w="38100">
              <a:solidFill>
                <a:srgbClr val="026F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33">
              <a:extLst>
                <a:ext uri="{FF2B5EF4-FFF2-40B4-BE49-F238E27FC236}">
                  <a16:creationId xmlns:a16="http://schemas.microsoft.com/office/drawing/2014/main" id="{650E134E-BCDA-A60B-E363-F8365F67221E}"/>
                </a:ext>
              </a:extLst>
            </p:cNvPr>
            <p:cNvCxnSpPr>
              <a:cxnSpLocks/>
            </p:cNvCxnSpPr>
            <p:nvPr/>
          </p:nvCxnSpPr>
          <p:spPr>
            <a:xfrm>
              <a:off x="7930658" y="476672"/>
              <a:ext cx="2130671" cy="0"/>
            </a:xfrm>
            <a:prstGeom prst="line">
              <a:avLst/>
            </a:prstGeom>
            <a:ln w="38100">
              <a:solidFill>
                <a:srgbClr val="169B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33">
              <a:extLst>
                <a:ext uri="{FF2B5EF4-FFF2-40B4-BE49-F238E27FC236}">
                  <a16:creationId xmlns:a16="http://schemas.microsoft.com/office/drawing/2014/main" id="{51AA7634-6B47-3DC5-90F4-F5AE33998606}"/>
                </a:ext>
              </a:extLst>
            </p:cNvPr>
            <p:cNvCxnSpPr>
              <a:cxnSpLocks/>
            </p:cNvCxnSpPr>
            <p:nvPr/>
          </p:nvCxnSpPr>
          <p:spPr>
            <a:xfrm>
              <a:off x="10061329" y="476672"/>
              <a:ext cx="2130671" cy="0"/>
            </a:xfrm>
            <a:prstGeom prst="line">
              <a:avLst/>
            </a:prstGeom>
            <a:ln w="38100">
              <a:solidFill>
                <a:srgbClr val="74BB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3ACC9A02-FC22-1227-4464-3FFC55AA07F3}"/>
              </a:ext>
            </a:extLst>
          </p:cNvPr>
          <p:cNvSpPr txBox="1"/>
          <p:nvPr/>
        </p:nvSpPr>
        <p:spPr>
          <a:xfrm>
            <a:off x="3390883" y="2739959"/>
            <a:ext cx="1396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26F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Gene-linking</a:t>
            </a:r>
            <a:endParaRPr lang="ko-KR" altLang="en-US" sz="2000" dirty="0">
              <a:solidFill>
                <a:srgbClr val="026F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0" name="그림 3">
            <a:extLst>
              <a:ext uri="{FF2B5EF4-FFF2-40B4-BE49-F238E27FC236}">
                <a16:creationId xmlns:a16="http://schemas.microsoft.com/office/drawing/2014/main" id="{F7B3044D-067B-916D-0DB3-A28C9801B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548" y="3353805"/>
            <a:ext cx="1732118" cy="679584"/>
          </a:xfrm>
          <a:prstGeom prst="rect">
            <a:avLst/>
          </a:prstGeom>
        </p:spPr>
      </p:pic>
      <p:pic>
        <p:nvPicPr>
          <p:cNvPr id="131" name="그림 4">
            <a:extLst>
              <a:ext uri="{FF2B5EF4-FFF2-40B4-BE49-F238E27FC236}">
                <a16:creationId xmlns:a16="http://schemas.microsoft.com/office/drawing/2014/main" id="{D564B9A8-FD17-AA49-0BE2-BE6E565EE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548" y="4033389"/>
            <a:ext cx="4268433" cy="935732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A8667242-C58C-62D7-57BC-B8DA7D1E89E8}"/>
              </a:ext>
            </a:extLst>
          </p:cNvPr>
          <p:cNvSpPr txBox="1"/>
          <p:nvPr/>
        </p:nvSpPr>
        <p:spPr>
          <a:xfrm>
            <a:off x="3644548" y="4969121"/>
            <a:ext cx="251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Published: 2019.06 (IF = 4.7)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" name="그림 7">
            <a:extLst>
              <a:ext uri="{FF2B5EF4-FFF2-40B4-BE49-F238E27FC236}">
                <a16:creationId xmlns:a16="http://schemas.microsoft.com/office/drawing/2014/main" id="{9B9EF2DD-E576-7118-FFDA-E3A6002EB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669" y="5366672"/>
            <a:ext cx="3908602" cy="4122986"/>
          </a:xfrm>
          <a:prstGeom prst="rect">
            <a:avLst/>
          </a:prstGeom>
        </p:spPr>
      </p:pic>
      <p:pic>
        <p:nvPicPr>
          <p:cNvPr id="134" name="그림 12">
            <a:extLst>
              <a:ext uri="{FF2B5EF4-FFF2-40B4-BE49-F238E27FC236}">
                <a16:creationId xmlns:a16="http://schemas.microsoft.com/office/drawing/2014/main" id="{EE646C06-616A-D94C-6313-790E509CB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924" y="5285864"/>
            <a:ext cx="4199968" cy="4203794"/>
          </a:xfrm>
          <a:prstGeom prst="rect">
            <a:avLst/>
          </a:prstGeom>
        </p:spPr>
      </p:pic>
      <p:cxnSp>
        <p:nvCxnSpPr>
          <p:cNvPr id="135" name="직선 연결선 26">
            <a:extLst>
              <a:ext uri="{FF2B5EF4-FFF2-40B4-BE49-F238E27FC236}">
                <a16:creationId xmlns:a16="http://schemas.microsoft.com/office/drawing/2014/main" id="{44C34986-C237-5810-569C-EE606B131B4C}"/>
              </a:ext>
            </a:extLst>
          </p:cNvPr>
          <p:cNvCxnSpPr>
            <a:cxnSpLocks/>
          </p:cNvCxnSpPr>
          <p:nvPr/>
        </p:nvCxnSpPr>
        <p:spPr>
          <a:xfrm>
            <a:off x="8924282" y="8417514"/>
            <a:ext cx="3206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35">
            <a:extLst>
              <a:ext uri="{FF2B5EF4-FFF2-40B4-BE49-F238E27FC236}">
                <a16:creationId xmlns:a16="http://schemas.microsoft.com/office/drawing/2014/main" id="{1423B386-6DFD-0562-AC5C-5F2D0C90E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6783" y="2848983"/>
            <a:ext cx="3055193" cy="1362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61824B44-8043-6E5E-2C39-55B4E84BD383}"/>
              </a:ext>
            </a:extLst>
          </p:cNvPr>
          <p:cNvSpPr txBox="1"/>
          <p:nvPr/>
        </p:nvSpPr>
        <p:spPr>
          <a:xfrm>
            <a:off x="10048364" y="4206325"/>
            <a:ext cx="3451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Annotaion</a:t>
            </a:r>
            <a:r>
              <a:rPr lang="ko-KR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관련 </a:t>
            </a:r>
            <a:r>
              <a:rPr lang="en-US" altLang="ko-K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2 – 4 </a:t>
            </a:r>
            <a:r>
              <a:rPr lang="ko-KR" alt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점대</a:t>
            </a:r>
            <a:r>
              <a:rPr lang="en-US" altLang="ko-K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논문 가능</a:t>
            </a:r>
            <a:r>
              <a:rPr lang="en-US" altLang="ko-K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??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07B3BA7-EF17-BD56-8FFA-6DBD77EA6212}"/>
              </a:ext>
            </a:extLst>
          </p:cNvPr>
          <p:cNvSpPr txBox="1"/>
          <p:nvPr/>
        </p:nvSpPr>
        <p:spPr>
          <a:xfrm>
            <a:off x="10048365" y="4510920"/>
            <a:ext cx="4468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ATAC-RNA / </a:t>
            </a:r>
            <a:r>
              <a:rPr lang="en-US" altLang="ko-K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ChIP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-RNA / </a:t>
            </a:r>
            <a:r>
              <a:rPr lang="en-US" altLang="ko-K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Methly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-RNA/ </a:t>
            </a:r>
            <a:r>
              <a:rPr lang="en-US" altLang="ko-K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eATAC-pATAC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1C102C7-EB07-EB95-ECE6-0302EE52D8EB}"/>
              </a:ext>
            </a:extLst>
          </p:cNvPr>
          <p:cNvSpPr txBox="1"/>
          <p:nvPr/>
        </p:nvSpPr>
        <p:spPr>
          <a:xfrm>
            <a:off x="12968884" y="2787928"/>
            <a:ext cx="2134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 Med Research International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(IF = 2.5)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0" name="직선 화살표 연결선 47">
            <a:extLst>
              <a:ext uri="{FF2B5EF4-FFF2-40B4-BE49-F238E27FC236}">
                <a16:creationId xmlns:a16="http://schemas.microsoft.com/office/drawing/2014/main" id="{3AF4D232-9AD4-C234-E865-E6FA9E329DF5}"/>
              </a:ext>
            </a:extLst>
          </p:cNvPr>
          <p:cNvCxnSpPr>
            <a:cxnSpLocks/>
          </p:cNvCxnSpPr>
          <p:nvPr/>
        </p:nvCxnSpPr>
        <p:spPr>
          <a:xfrm flipV="1">
            <a:off x="8787544" y="4923415"/>
            <a:ext cx="1086376" cy="7248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6">
            <a:extLst>
              <a:ext uri="{FF2B5EF4-FFF2-40B4-BE49-F238E27FC236}">
                <a16:creationId xmlns:a16="http://schemas.microsoft.com/office/drawing/2014/main" id="{27C6E713-9293-2639-FBF4-27788A6A647F}"/>
              </a:ext>
            </a:extLst>
          </p:cNvPr>
          <p:cNvSpPr/>
          <p:nvPr/>
        </p:nvSpPr>
        <p:spPr>
          <a:xfrm>
            <a:off x="9765228" y="5225323"/>
            <a:ext cx="2041425" cy="2088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3">
            <a:extLst>
              <a:ext uri="{FF2B5EF4-FFF2-40B4-BE49-F238E27FC236}">
                <a16:creationId xmlns:a16="http://schemas.microsoft.com/office/drawing/2014/main" id="{40A310AD-DA2E-006A-9797-2F3782FEEE9C}"/>
              </a:ext>
            </a:extLst>
          </p:cNvPr>
          <p:cNvGrpSpPr/>
          <p:nvPr/>
        </p:nvGrpSpPr>
        <p:grpSpPr>
          <a:xfrm>
            <a:off x="2776802" y="11292916"/>
            <a:ext cx="4715745" cy="3237074"/>
            <a:chOff x="335360" y="1920118"/>
            <a:chExt cx="5256584" cy="3608327"/>
          </a:xfrm>
        </p:grpSpPr>
        <p:pic>
          <p:nvPicPr>
            <p:cNvPr id="148" name="그림 11">
              <a:extLst>
                <a:ext uri="{FF2B5EF4-FFF2-40B4-BE49-F238E27FC236}">
                  <a16:creationId xmlns:a16="http://schemas.microsoft.com/office/drawing/2014/main" id="{6BE0F5A9-74DE-DC11-CE49-A9A7049D4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360" y="2276872"/>
              <a:ext cx="5256584" cy="3251573"/>
            </a:xfrm>
            <a:prstGeom prst="rect">
              <a:avLst/>
            </a:prstGeom>
          </p:spPr>
        </p:pic>
        <p:sp>
          <p:nvSpPr>
            <p:cNvPr id="149" name="직사각형 12">
              <a:extLst>
                <a:ext uri="{FF2B5EF4-FFF2-40B4-BE49-F238E27FC236}">
                  <a16:creationId xmlns:a16="http://schemas.microsoft.com/office/drawing/2014/main" id="{546A5919-43CF-8EAC-2DA8-ABBA201334B9}"/>
                </a:ext>
              </a:extLst>
            </p:cNvPr>
            <p:cNvSpPr/>
            <p:nvPr/>
          </p:nvSpPr>
          <p:spPr>
            <a:xfrm>
              <a:off x="2545619" y="2276872"/>
              <a:ext cx="1507288" cy="324036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23">
              <a:extLst>
                <a:ext uri="{FF2B5EF4-FFF2-40B4-BE49-F238E27FC236}">
                  <a16:creationId xmlns:a16="http://schemas.microsoft.com/office/drawing/2014/main" id="{C4035146-4ED0-8F34-611B-A25046621DD1}"/>
                </a:ext>
              </a:extLst>
            </p:cNvPr>
            <p:cNvSpPr/>
            <p:nvPr/>
          </p:nvSpPr>
          <p:spPr>
            <a:xfrm>
              <a:off x="4059024" y="2276872"/>
              <a:ext cx="1507288" cy="324036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24D85D5-622D-CE4E-F7B3-A86D5E388246}"/>
                </a:ext>
              </a:extLst>
            </p:cNvPr>
            <p:cNvSpPr txBox="1"/>
            <p:nvPr/>
          </p:nvSpPr>
          <p:spPr>
            <a:xfrm>
              <a:off x="2808583" y="1925210"/>
              <a:ext cx="9813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pearson</a:t>
              </a:r>
              <a:endParaRPr lang="en-US" altLang="ko-K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F371DCB-CA66-154A-51F4-93CBAD66BE3A}"/>
                </a:ext>
              </a:extLst>
            </p:cNvPr>
            <p:cNvSpPr txBox="1"/>
            <p:nvPr/>
          </p:nvSpPr>
          <p:spPr>
            <a:xfrm>
              <a:off x="4236228" y="1920118"/>
              <a:ext cx="1285101" cy="377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spearman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5E61B540-3DA4-6C15-72B8-4E51D9BF0934}"/>
              </a:ext>
            </a:extLst>
          </p:cNvPr>
          <p:cNvSpPr txBox="1"/>
          <p:nvPr/>
        </p:nvSpPr>
        <p:spPr>
          <a:xfrm>
            <a:off x="3459544" y="9794054"/>
            <a:ext cx="21045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Pearson, p &lt; 0.05: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5303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positive: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3553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negative: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1750</a:t>
            </a:r>
          </a:p>
        </p:txBody>
      </p:sp>
      <p:grpSp>
        <p:nvGrpSpPr>
          <p:cNvPr id="154" name="그룹 27">
            <a:extLst>
              <a:ext uri="{FF2B5EF4-FFF2-40B4-BE49-F238E27FC236}">
                <a16:creationId xmlns:a16="http://schemas.microsoft.com/office/drawing/2014/main" id="{A23CB799-6AF2-EC4D-C570-23AFAA77B61D}"/>
              </a:ext>
            </a:extLst>
          </p:cNvPr>
          <p:cNvGrpSpPr/>
          <p:nvPr/>
        </p:nvGrpSpPr>
        <p:grpSpPr>
          <a:xfrm>
            <a:off x="7673346" y="11092488"/>
            <a:ext cx="6984776" cy="3947917"/>
            <a:chOff x="1055440" y="836712"/>
            <a:chExt cx="9937104" cy="5616624"/>
          </a:xfrm>
        </p:grpSpPr>
        <p:pic>
          <p:nvPicPr>
            <p:cNvPr id="155" name="그림 29">
              <a:extLst>
                <a:ext uri="{FF2B5EF4-FFF2-40B4-BE49-F238E27FC236}">
                  <a16:creationId xmlns:a16="http://schemas.microsoft.com/office/drawing/2014/main" id="{61C8C073-0733-0AA9-E406-CD5B66B41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065"/>
            <a:stretch/>
          </p:blipFill>
          <p:spPr>
            <a:xfrm>
              <a:off x="1349931" y="836712"/>
              <a:ext cx="4981461" cy="5616624"/>
            </a:xfrm>
            <a:prstGeom prst="rect">
              <a:avLst/>
            </a:prstGeom>
          </p:spPr>
        </p:pic>
        <p:pic>
          <p:nvPicPr>
            <p:cNvPr id="156" name="그림 31">
              <a:extLst>
                <a:ext uri="{FF2B5EF4-FFF2-40B4-BE49-F238E27FC236}">
                  <a16:creationId xmlns:a16="http://schemas.microsoft.com/office/drawing/2014/main" id="{76140A1A-8AED-50D1-26E3-076D65B83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063"/>
            <a:stretch/>
          </p:blipFill>
          <p:spPr>
            <a:xfrm>
              <a:off x="6462499" y="1484784"/>
              <a:ext cx="4392488" cy="4903065"/>
            </a:xfrm>
            <a:prstGeom prst="rect">
              <a:avLst/>
            </a:prstGeom>
          </p:spPr>
        </p:pic>
        <p:cxnSp>
          <p:nvCxnSpPr>
            <p:cNvPr id="157" name="직선 연결선 33">
              <a:extLst>
                <a:ext uri="{FF2B5EF4-FFF2-40B4-BE49-F238E27FC236}">
                  <a16:creationId xmlns:a16="http://schemas.microsoft.com/office/drawing/2014/main" id="{EE856223-C9FD-D95C-1769-30C336D0A7C3}"/>
                </a:ext>
              </a:extLst>
            </p:cNvPr>
            <p:cNvCxnSpPr/>
            <p:nvPr/>
          </p:nvCxnSpPr>
          <p:spPr>
            <a:xfrm>
              <a:off x="1055440" y="2318578"/>
              <a:ext cx="993710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34">
              <a:extLst>
                <a:ext uri="{FF2B5EF4-FFF2-40B4-BE49-F238E27FC236}">
                  <a16:creationId xmlns:a16="http://schemas.microsoft.com/office/drawing/2014/main" id="{19F15F50-7B1E-40DC-02B3-A9703B9E8426}"/>
                </a:ext>
              </a:extLst>
            </p:cNvPr>
            <p:cNvCxnSpPr/>
            <p:nvPr/>
          </p:nvCxnSpPr>
          <p:spPr>
            <a:xfrm>
              <a:off x="1055440" y="3015508"/>
              <a:ext cx="993710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35">
              <a:extLst>
                <a:ext uri="{FF2B5EF4-FFF2-40B4-BE49-F238E27FC236}">
                  <a16:creationId xmlns:a16="http://schemas.microsoft.com/office/drawing/2014/main" id="{D534245F-E9D9-E3D2-05AE-CF705E21C59D}"/>
                </a:ext>
              </a:extLst>
            </p:cNvPr>
            <p:cNvCxnSpPr/>
            <p:nvPr/>
          </p:nvCxnSpPr>
          <p:spPr>
            <a:xfrm>
              <a:off x="1055440" y="5031732"/>
              <a:ext cx="993710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C73A0EDA-8061-F985-97C3-DCAF3A6C2A9F}"/>
                </a:ext>
              </a:extLst>
            </p:cNvPr>
            <p:cNvSpPr txBox="1"/>
            <p:nvPr/>
          </p:nvSpPr>
          <p:spPr>
            <a:xfrm>
              <a:off x="3289367" y="858198"/>
              <a:ext cx="1143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ATAC-</a:t>
              </a:r>
              <a:r>
                <a:rPr lang="en-US" altLang="ko-KR" sz="16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</a:t>
              </a:r>
              <a:endParaRPr lang="en-US" altLang="ko-K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01F6C64-D5F8-EBD0-5B84-834F63F37CCB}"/>
                </a:ext>
              </a:extLst>
            </p:cNvPr>
            <p:cNvSpPr txBox="1"/>
            <p:nvPr/>
          </p:nvSpPr>
          <p:spPr>
            <a:xfrm>
              <a:off x="8087144" y="858198"/>
              <a:ext cx="10486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RNA-</a:t>
              </a:r>
              <a:r>
                <a:rPr lang="en-US" altLang="ko-KR" sz="16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</a:t>
              </a:r>
              <a:endParaRPr lang="en-US" altLang="ko-K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923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B6E2173-5F37-F30B-59A8-E85F157E5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66" y="1350688"/>
            <a:ext cx="16871129" cy="7649643"/>
          </a:xfrm>
          <a:prstGeom prst="rect">
            <a:avLst/>
          </a:prstGeom>
        </p:spPr>
      </p:pic>
      <p:pic>
        <p:nvPicPr>
          <p:cNvPr id="2050" name="Picture 2" descr="Bgee logo">
            <a:extLst>
              <a:ext uri="{FF2B5EF4-FFF2-40B4-BE49-F238E27FC236}">
                <a16:creationId xmlns:a16="http://schemas.microsoft.com/office/drawing/2014/main" id="{9F09A27D-3DDC-B241-DFC9-8E9CC7AC0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66" y="398188"/>
            <a:ext cx="23622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F799A7-BD94-4C08-EDED-1122ECD4B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98" y="9617493"/>
            <a:ext cx="15508864" cy="838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62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D3A037-5959-D7F1-1AA5-4B1FFB1D7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06" y="1494264"/>
            <a:ext cx="3970006" cy="15880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B5B4B9-D733-FA35-4E10-299B680B3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762" y="1494264"/>
            <a:ext cx="18927695" cy="1954789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8D41B6-E923-293A-0256-2E810CD62B81}"/>
              </a:ext>
            </a:extLst>
          </p:cNvPr>
          <p:cNvCxnSpPr>
            <a:cxnSpLocks/>
          </p:cNvCxnSpPr>
          <p:nvPr/>
        </p:nvCxnSpPr>
        <p:spPr>
          <a:xfrm>
            <a:off x="873306" y="4705350"/>
            <a:ext cx="77182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BCE27E-8642-C956-7A83-972AA100AF72}"/>
              </a:ext>
            </a:extLst>
          </p:cNvPr>
          <p:cNvCxnSpPr>
            <a:cxnSpLocks/>
          </p:cNvCxnSpPr>
          <p:nvPr/>
        </p:nvCxnSpPr>
        <p:spPr>
          <a:xfrm>
            <a:off x="873306" y="3562350"/>
            <a:ext cx="77182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D67583-67BD-EE21-6F77-08BD44714332}"/>
              </a:ext>
            </a:extLst>
          </p:cNvPr>
          <p:cNvCxnSpPr>
            <a:cxnSpLocks/>
          </p:cNvCxnSpPr>
          <p:nvPr/>
        </p:nvCxnSpPr>
        <p:spPr>
          <a:xfrm>
            <a:off x="873306" y="3829050"/>
            <a:ext cx="77182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765AC8-0CFF-618C-0615-7EA34299C6B2}"/>
              </a:ext>
            </a:extLst>
          </p:cNvPr>
          <p:cNvCxnSpPr>
            <a:cxnSpLocks/>
          </p:cNvCxnSpPr>
          <p:nvPr/>
        </p:nvCxnSpPr>
        <p:spPr>
          <a:xfrm>
            <a:off x="873306" y="4152900"/>
            <a:ext cx="77182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364006-744D-17DF-A15D-B78D949C3D3E}"/>
              </a:ext>
            </a:extLst>
          </p:cNvPr>
          <p:cNvCxnSpPr>
            <a:cxnSpLocks/>
          </p:cNvCxnSpPr>
          <p:nvPr/>
        </p:nvCxnSpPr>
        <p:spPr>
          <a:xfrm>
            <a:off x="873306" y="4438650"/>
            <a:ext cx="77182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FB62C8-EE34-CF74-95E9-1870749FBAF9}"/>
              </a:ext>
            </a:extLst>
          </p:cNvPr>
          <p:cNvCxnSpPr>
            <a:cxnSpLocks/>
          </p:cNvCxnSpPr>
          <p:nvPr/>
        </p:nvCxnSpPr>
        <p:spPr>
          <a:xfrm>
            <a:off x="873306" y="5581650"/>
            <a:ext cx="77182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414ACF-F04D-096F-1E87-09CA8E4856D0}"/>
              </a:ext>
            </a:extLst>
          </p:cNvPr>
          <p:cNvCxnSpPr>
            <a:cxnSpLocks/>
          </p:cNvCxnSpPr>
          <p:nvPr/>
        </p:nvCxnSpPr>
        <p:spPr>
          <a:xfrm>
            <a:off x="873306" y="6743098"/>
            <a:ext cx="77182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BD04FA-C839-864D-CAF0-516603D1E09B}"/>
              </a:ext>
            </a:extLst>
          </p:cNvPr>
          <p:cNvCxnSpPr>
            <a:cxnSpLocks/>
          </p:cNvCxnSpPr>
          <p:nvPr/>
        </p:nvCxnSpPr>
        <p:spPr>
          <a:xfrm>
            <a:off x="2438400" y="14420850"/>
            <a:ext cx="130873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1BA9AE-C64E-C415-B046-BBA496B62AE0}"/>
              </a:ext>
            </a:extLst>
          </p:cNvPr>
          <p:cNvCxnSpPr>
            <a:cxnSpLocks/>
          </p:cNvCxnSpPr>
          <p:nvPr/>
        </p:nvCxnSpPr>
        <p:spPr>
          <a:xfrm>
            <a:off x="873306" y="15563850"/>
            <a:ext cx="146524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66BAC4-0EE5-2D32-43DB-BF133896AF52}"/>
              </a:ext>
            </a:extLst>
          </p:cNvPr>
          <p:cNvCxnSpPr>
            <a:cxnSpLocks/>
          </p:cNvCxnSpPr>
          <p:nvPr/>
        </p:nvCxnSpPr>
        <p:spPr>
          <a:xfrm>
            <a:off x="873306" y="15830550"/>
            <a:ext cx="146524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11A1B5-FD96-1560-1E80-99830A77516E}"/>
              </a:ext>
            </a:extLst>
          </p:cNvPr>
          <p:cNvCxnSpPr>
            <a:cxnSpLocks/>
          </p:cNvCxnSpPr>
          <p:nvPr/>
        </p:nvCxnSpPr>
        <p:spPr>
          <a:xfrm>
            <a:off x="873306" y="16192500"/>
            <a:ext cx="146524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43F90D-7BB5-E21A-543D-19ED6AAB1CFD}"/>
              </a:ext>
            </a:extLst>
          </p:cNvPr>
          <p:cNvCxnSpPr>
            <a:cxnSpLocks/>
          </p:cNvCxnSpPr>
          <p:nvPr/>
        </p:nvCxnSpPr>
        <p:spPr>
          <a:xfrm>
            <a:off x="873306" y="16459200"/>
            <a:ext cx="146524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269537E-DC57-215B-CC2C-F359981616A8}"/>
              </a:ext>
            </a:extLst>
          </p:cNvPr>
          <p:cNvCxnSpPr>
            <a:cxnSpLocks/>
          </p:cNvCxnSpPr>
          <p:nvPr/>
        </p:nvCxnSpPr>
        <p:spPr>
          <a:xfrm>
            <a:off x="873306" y="7955881"/>
            <a:ext cx="77182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392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Rectangle 1090">
            <a:extLst>
              <a:ext uri="{FF2B5EF4-FFF2-40B4-BE49-F238E27FC236}">
                <a16:creationId xmlns:a16="http://schemas.microsoft.com/office/drawing/2014/main" id="{141DBED7-C9EF-76BE-EA84-A54C1188CE60}"/>
              </a:ext>
            </a:extLst>
          </p:cNvPr>
          <p:cNvSpPr/>
          <p:nvPr/>
        </p:nvSpPr>
        <p:spPr>
          <a:xfrm>
            <a:off x="2133654" y="3460255"/>
            <a:ext cx="11365155" cy="7919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DD75E41-CA9F-9358-AC31-233743DCEB3F}"/>
              </a:ext>
            </a:extLst>
          </p:cNvPr>
          <p:cNvSpPr/>
          <p:nvPr/>
        </p:nvSpPr>
        <p:spPr>
          <a:xfrm>
            <a:off x="5677627" y="4412558"/>
            <a:ext cx="2445287" cy="9714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B2B1C407-B9BB-EE52-7CF1-892F4399D2EA}"/>
              </a:ext>
            </a:extLst>
          </p:cNvPr>
          <p:cNvGrpSpPr/>
          <p:nvPr/>
        </p:nvGrpSpPr>
        <p:grpSpPr>
          <a:xfrm>
            <a:off x="5819402" y="3583810"/>
            <a:ext cx="2161736" cy="553998"/>
            <a:chOff x="5833645" y="3596510"/>
            <a:chExt cx="2161736" cy="55399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40CE2A-8B5A-177C-8F40-1371139FD152}"/>
                </a:ext>
              </a:extLst>
            </p:cNvPr>
            <p:cNvSpPr txBox="1"/>
            <p:nvPr/>
          </p:nvSpPr>
          <p:spPr>
            <a:xfrm flipH="1">
              <a:off x="6305495" y="3596510"/>
              <a:ext cx="16898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rgbClr val="00529B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GenBank</a:t>
              </a:r>
            </a:p>
          </p:txBody>
        </p:sp>
        <p:pic>
          <p:nvPicPr>
            <p:cNvPr id="1034" name="Picture 10" descr="Ncbi Genbank Logo">
              <a:extLst>
                <a:ext uri="{FF2B5EF4-FFF2-40B4-BE49-F238E27FC236}">
                  <a16:creationId xmlns:a16="http://schemas.microsoft.com/office/drawing/2014/main" id="{0746B845-3BFF-5242-D4F3-0AEDC3D580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877"/>
            <a:stretch/>
          </p:blipFill>
          <p:spPr bwMode="auto">
            <a:xfrm>
              <a:off x="5833645" y="3596510"/>
              <a:ext cx="461713" cy="5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CC3AE7DA-E6D7-2222-530F-C34BC977D53A}"/>
              </a:ext>
            </a:extLst>
          </p:cNvPr>
          <p:cNvGrpSpPr/>
          <p:nvPr/>
        </p:nvGrpSpPr>
        <p:grpSpPr>
          <a:xfrm>
            <a:off x="10789386" y="3583810"/>
            <a:ext cx="1850235" cy="553998"/>
            <a:chOff x="10207918" y="3596510"/>
            <a:chExt cx="1850235" cy="5539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9C3AF5D-EF42-3C64-9824-6C5D7EB1CF35}"/>
                </a:ext>
              </a:extLst>
            </p:cNvPr>
            <p:cNvSpPr txBox="1"/>
            <p:nvPr/>
          </p:nvSpPr>
          <p:spPr>
            <a:xfrm flipH="1">
              <a:off x="10669631" y="3596510"/>
              <a:ext cx="138852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err="1">
                  <a:solidFill>
                    <a:srgbClr val="00529B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RefSeq</a:t>
              </a:r>
              <a:endParaRPr lang="en-US" altLang="ko-KR" sz="3000" b="1" dirty="0">
                <a:solidFill>
                  <a:srgbClr val="00529B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53" name="Picture 10" descr="Ncbi Genbank Logo">
              <a:extLst>
                <a:ext uri="{FF2B5EF4-FFF2-40B4-BE49-F238E27FC236}">
                  <a16:creationId xmlns:a16="http://schemas.microsoft.com/office/drawing/2014/main" id="{0A5980F0-1C9A-2A40-581E-93BD4C0CAC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877"/>
            <a:stretch/>
          </p:blipFill>
          <p:spPr bwMode="auto">
            <a:xfrm>
              <a:off x="10207918" y="3596510"/>
              <a:ext cx="461713" cy="5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Ensembl name and logo policy">
            <a:extLst>
              <a:ext uri="{FF2B5EF4-FFF2-40B4-BE49-F238E27FC236}">
                <a16:creationId xmlns:a16="http://schemas.microsoft.com/office/drawing/2014/main" id="{F6D1F2B9-AC8E-9E07-C48E-CF80C84D9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5" b="13383"/>
          <a:stretch/>
        </p:blipFill>
        <p:spPr bwMode="auto">
          <a:xfrm>
            <a:off x="10614568" y="6270690"/>
            <a:ext cx="2229783" cy="5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istory | Genomics Institute">
            <a:extLst>
              <a:ext uri="{FF2B5EF4-FFF2-40B4-BE49-F238E27FC236}">
                <a16:creationId xmlns:a16="http://schemas.microsoft.com/office/drawing/2014/main" id="{07B8EDE5-F3D1-AE9D-B1CF-0902FA255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368" y="6270690"/>
            <a:ext cx="3360514" cy="5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roup People Silhouette PNG Free, Icon Of Corporate Team Or People Group,  People, Group, Pictogram PNG Image For Free Download | Pictogram, Person  icon, Human icon">
            <a:extLst>
              <a:ext uri="{FF2B5EF4-FFF2-40B4-BE49-F238E27FC236}">
                <a16:creationId xmlns:a16="http://schemas.microsoft.com/office/drawing/2014/main" id="{8682E20B-F00D-1D25-2BE9-D66969704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349" y="4242590"/>
            <a:ext cx="1293054" cy="129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ENCODE - Home page">
            <a:extLst>
              <a:ext uri="{FF2B5EF4-FFF2-40B4-BE49-F238E27FC236}">
                <a16:creationId xmlns:a16="http://schemas.microsoft.com/office/drawing/2014/main" id="{A03CCD48-8835-9BD8-96B7-9AAFE16A0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568" y="9166610"/>
            <a:ext cx="1905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6E7D5E2-C37B-8B1A-358C-0542DDE4D59F}"/>
              </a:ext>
            </a:extLst>
          </p:cNvPr>
          <p:cNvSpPr txBox="1"/>
          <p:nvPr/>
        </p:nvSpPr>
        <p:spPr>
          <a:xfrm flipH="1">
            <a:off x="2133654" y="3460255"/>
            <a:ext cx="2348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</a:t>
            </a:r>
            <a:r>
              <a:rPr lang="en-US" altLang="ko-KR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Reference genome</a:t>
            </a:r>
          </a:p>
          <a:p>
            <a:r>
              <a:rPr lang="en-US" altLang="ko-KR" sz="1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Blue</a:t>
            </a:r>
            <a:r>
              <a:rPr lang="en-US" altLang="ko-KR" sz="16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Gene annotation</a:t>
            </a:r>
            <a:endParaRPr lang="ko-KR" altLang="en-US" sz="16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882382-A805-7877-9492-9D128F1E4E45}"/>
              </a:ext>
            </a:extLst>
          </p:cNvPr>
          <p:cNvSpPr txBox="1"/>
          <p:nvPr/>
        </p:nvSpPr>
        <p:spPr>
          <a:xfrm flipH="1">
            <a:off x="5697857" y="4547031"/>
            <a:ext cx="2404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GCA ids are issued.</a:t>
            </a:r>
          </a:p>
          <a:p>
            <a:pPr algn="ctr"/>
            <a:r>
              <a:rPr lang="en-US" altLang="ko-KR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(ex. 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GCA_000002285.4</a:t>
            </a:r>
            <a:r>
              <a:rPr lang="en-US" altLang="ko-KR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9C0A5DD-4641-0AD5-CDED-B843B8904B5E}"/>
              </a:ext>
            </a:extLst>
          </p:cNvPr>
          <p:cNvCxnSpPr/>
          <p:nvPr/>
        </p:nvCxnSpPr>
        <p:spPr>
          <a:xfrm>
            <a:off x="4105125" y="4662540"/>
            <a:ext cx="118797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D5B6B11-A1D3-1CD6-F61E-2A1E8AB5971F}"/>
              </a:ext>
            </a:extLst>
          </p:cNvPr>
          <p:cNvSpPr txBox="1"/>
          <p:nvPr/>
        </p:nvSpPr>
        <p:spPr>
          <a:xfrm flipH="1">
            <a:off x="2355611" y="4042535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Roboto" panose="02000000000000000000" pitchFamily="2" charset="0"/>
                <a:ea typeface="Roboto" panose="02000000000000000000" pitchFamily="2" charset="0"/>
              </a:rPr>
              <a:t>Researchers</a:t>
            </a:r>
            <a:endParaRPr lang="ko-KR" altLang="en-US" sz="2000" dirty="0">
              <a:latin typeface="Roboto" panose="02000000000000000000" pitchFamily="2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9F9CF4-CCD3-B07D-7E75-84DC8B701866}"/>
              </a:ext>
            </a:extLst>
          </p:cNvPr>
          <p:cNvCxnSpPr/>
          <p:nvPr/>
        </p:nvCxnSpPr>
        <p:spPr>
          <a:xfrm>
            <a:off x="4105125" y="4803693"/>
            <a:ext cx="118797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5A4FE3C5-430A-13C8-9ECA-67F3A051A354}"/>
              </a:ext>
            </a:extLst>
          </p:cNvPr>
          <p:cNvCxnSpPr/>
          <p:nvPr/>
        </p:nvCxnSpPr>
        <p:spPr>
          <a:xfrm>
            <a:off x="4105125" y="4944846"/>
            <a:ext cx="118797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45C36019-DB44-080A-183E-A7E160FFADF9}"/>
              </a:ext>
            </a:extLst>
          </p:cNvPr>
          <p:cNvCxnSpPr/>
          <p:nvPr/>
        </p:nvCxnSpPr>
        <p:spPr>
          <a:xfrm>
            <a:off x="4105125" y="5085999"/>
            <a:ext cx="118797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Box 1028">
            <a:extLst>
              <a:ext uri="{FF2B5EF4-FFF2-40B4-BE49-F238E27FC236}">
                <a16:creationId xmlns:a16="http://schemas.microsoft.com/office/drawing/2014/main" id="{2CEA2AF6-2811-5357-3014-C36DB48EEC32}"/>
              </a:ext>
            </a:extLst>
          </p:cNvPr>
          <p:cNvSpPr txBox="1"/>
          <p:nvPr/>
        </p:nvSpPr>
        <p:spPr>
          <a:xfrm flipH="1">
            <a:off x="4051595" y="4056258"/>
            <a:ext cx="1239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Roboto" panose="02000000000000000000" pitchFamily="2" charset="0"/>
                <a:ea typeface="Roboto" panose="02000000000000000000" pitchFamily="2" charset="0"/>
              </a:rPr>
              <a:t>submit new</a:t>
            </a:r>
          </a:p>
          <a:p>
            <a:pPr algn="ctr"/>
            <a:r>
              <a:rPr lang="en-US" altLang="ko-KR" sz="1600" b="1" dirty="0">
                <a:latin typeface="Roboto" panose="02000000000000000000" pitchFamily="2" charset="0"/>
                <a:ea typeface="Roboto" panose="02000000000000000000" pitchFamily="2" charset="0"/>
              </a:rPr>
              <a:t>genomes</a:t>
            </a:r>
          </a:p>
        </p:txBody>
      </p: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CC9BE996-2913-AADA-C9A4-3842FFB9F282}"/>
              </a:ext>
            </a:extLst>
          </p:cNvPr>
          <p:cNvCxnSpPr/>
          <p:nvPr/>
        </p:nvCxnSpPr>
        <p:spPr>
          <a:xfrm>
            <a:off x="8507946" y="4803693"/>
            <a:ext cx="118797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AA4AF981-284D-D9C7-BB9B-E49F27209C87}"/>
              </a:ext>
            </a:extLst>
          </p:cNvPr>
          <p:cNvCxnSpPr/>
          <p:nvPr/>
        </p:nvCxnSpPr>
        <p:spPr>
          <a:xfrm>
            <a:off x="8507946" y="4944846"/>
            <a:ext cx="118797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TextBox 1036">
            <a:extLst>
              <a:ext uri="{FF2B5EF4-FFF2-40B4-BE49-F238E27FC236}">
                <a16:creationId xmlns:a16="http://schemas.microsoft.com/office/drawing/2014/main" id="{EE0CA525-E747-F19C-B5A5-035042C852C8}"/>
              </a:ext>
            </a:extLst>
          </p:cNvPr>
          <p:cNvSpPr txBox="1"/>
          <p:nvPr/>
        </p:nvSpPr>
        <p:spPr>
          <a:xfrm flipH="1">
            <a:off x="8084056" y="4056258"/>
            <a:ext cx="2173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Roboto" panose="02000000000000000000" pitchFamily="2" charset="0"/>
                <a:ea typeface="Roboto" panose="02000000000000000000" pitchFamily="2" charset="0"/>
              </a:rPr>
              <a:t>High-quality genomes</a:t>
            </a:r>
          </a:p>
          <a:p>
            <a:pPr algn="ctr"/>
            <a:r>
              <a:rPr lang="en-US" altLang="ko-KR" sz="1600" b="1" dirty="0">
                <a:latin typeface="Roboto" panose="02000000000000000000" pitchFamily="2" charset="0"/>
                <a:ea typeface="Roboto" panose="02000000000000000000" pitchFamily="2" charset="0"/>
              </a:rPr>
              <a:t>are selected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479A805D-4DFC-39C9-83DD-BDE35FD89933}"/>
              </a:ext>
            </a:extLst>
          </p:cNvPr>
          <p:cNvSpPr/>
          <p:nvPr/>
        </p:nvSpPr>
        <p:spPr>
          <a:xfrm>
            <a:off x="10235104" y="4187124"/>
            <a:ext cx="2958798" cy="158017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FE3D116-5289-AA5E-4A68-8132321D9729}"/>
              </a:ext>
            </a:extLst>
          </p:cNvPr>
          <p:cNvSpPr txBox="1"/>
          <p:nvPr/>
        </p:nvSpPr>
        <p:spPr>
          <a:xfrm flipH="1">
            <a:off x="10512090" y="4229531"/>
            <a:ext cx="2404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GCF ids are issued.</a:t>
            </a:r>
          </a:p>
          <a:p>
            <a:pPr algn="ctr"/>
            <a:r>
              <a:rPr lang="en-US" altLang="ko-KR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(ex. 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GCF_000002285.5</a:t>
            </a:r>
            <a:r>
              <a:rPr lang="en-US" altLang="ko-KR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07D65C5F-B129-51D6-1B72-6D08540316DF}"/>
              </a:ext>
            </a:extLst>
          </p:cNvPr>
          <p:cNvSpPr txBox="1"/>
          <p:nvPr/>
        </p:nvSpPr>
        <p:spPr>
          <a:xfrm flipH="1">
            <a:off x="10191492" y="4813196"/>
            <a:ext cx="30460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RefSeq</a:t>
            </a:r>
            <a:r>
              <a:rPr lang="en-US" altLang="ko-KR" sz="2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gene annotations</a:t>
            </a:r>
          </a:p>
          <a:p>
            <a:pPr algn="ctr"/>
            <a:r>
              <a:rPr lang="en-US" altLang="ko-KR" sz="2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produced.</a:t>
            </a:r>
          </a:p>
          <a:p>
            <a:pPr algn="ctr"/>
            <a:r>
              <a:rPr lang="en-US" altLang="ko-KR" sz="16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N* ids (ex. NM_001357943.2)</a:t>
            </a:r>
          </a:p>
        </p:txBody>
      </p: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C0C12BAA-DDCE-0524-BE3E-4C2BAD6B3BC9}"/>
              </a:ext>
            </a:extLst>
          </p:cNvPr>
          <p:cNvCxnSpPr>
            <a:cxnSpLocks/>
          </p:cNvCxnSpPr>
          <p:nvPr/>
        </p:nvCxnSpPr>
        <p:spPr>
          <a:xfrm>
            <a:off x="6900270" y="5200791"/>
            <a:ext cx="0" cy="115933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339A3F26-EDF4-B093-3801-E37ACA1509FF}"/>
              </a:ext>
            </a:extLst>
          </p:cNvPr>
          <p:cNvCxnSpPr>
            <a:cxnSpLocks/>
          </p:cNvCxnSpPr>
          <p:nvPr/>
        </p:nvCxnSpPr>
        <p:spPr>
          <a:xfrm flipH="1">
            <a:off x="7480619" y="5008846"/>
            <a:ext cx="2615455" cy="1335572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1304677A-6AF7-3F3A-732F-20712BB9CA07}"/>
              </a:ext>
            </a:extLst>
          </p:cNvPr>
          <p:cNvCxnSpPr>
            <a:cxnSpLocks/>
          </p:cNvCxnSpPr>
          <p:nvPr/>
        </p:nvCxnSpPr>
        <p:spPr>
          <a:xfrm flipH="1">
            <a:off x="7702415" y="5137937"/>
            <a:ext cx="2404221" cy="1227705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FEAF338B-E161-C633-3A04-787097E32EDC}"/>
              </a:ext>
            </a:extLst>
          </p:cNvPr>
          <p:cNvCxnSpPr>
            <a:cxnSpLocks/>
          </p:cNvCxnSpPr>
          <p:nvPr/>
        </p:nvCxnSpPr>
        <p:spPr>
          <a:xfrm>
            <a:off x="7738470" y="5276132"/>
            <a:ext cx="2619135" cy="108398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8EBAC7AE-2C81-93B4-E422-136D4885BF2F}"/>
              </a:ext>
            </a:extLst>
          </p:cNvPr>
          <p:cNvSpPr/>
          <p:nvPr/>
        </p:nvSpPr>
        <p:spPr>
          <a:xfrm>
            <a:off x="5408931" y="6934154"/>
            <a:ext cx="3018270" cy="142235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FEB0DDEB-DA0D-B06B-17BB-1EFF8BF7E6EB}"/>
              </a:ext>
            </a:extLst>
          </p:cNvPr>
          <p:cNvSpPr txBox="1"/>
          <p:nvPr/>
        </p:nvSpPr>
        <p:spPr>
          <a:xfrm flipH="1">
            <a:off x="5651535" y="6976561"/>
            <a:ext cx="2533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GenBank &amp; </a:t>
            </a:r>
            <a:r>
              <a:rPr lang="en-US" altLang="ko-KR" sz="20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RefSeq</a:t>
            </a:r>
            <a:endParaRPr lang="en-US" altLang="ko-KR" sz="20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altLang="ko-KR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genomes are stored.</a:t>
            </a:r>
            <a:endParaRPr lang="en-US" altLang="ko-KR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81F29BBA-44DC-B78F-09A5-D7C4A18FA5C7}"/>
              </a:ext>
            </a:extLst>
          </p:cNvPr>
          <p:cNvSpPr txBox="1"/>
          <p:nvPr/>
        </p:nvSpPr>
        <p:spPr>
          <a:xfrm flipH="1">
            <a:off x="5395055" y="7611026"/>
            <a:ext cx="30460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RefSeq</a:t>
            </a:r>
            <a:r>
              <a:rPr lang="en-US" altLang="ko-KR" sz="2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gene annotations</a:t>
            </a:r>
          </a:p>
          <a:p>
            <a:pPr algn="ctr"/>
            <a:r>
              <a:rPr lang="en-US" altLang="ko-KR" sz="2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stored.</a:t>
            </a:r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B445CD93-EE62-CF3F-F801-DACD27641204}"/>
              </a:ext>
            </a:extLst>
          </p:cNvPr>
          <p:cNvSpPr/>
          <p:nvPr/>
        </p:nvSpPr>
        <p:spPr>
          <a:xfrm>
            <a:off x="9984007" y="6934154"/>
            <a:ext cx="3454906" cy="161448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A7025569-DCCD-2849-FF3B-97FCDC9E6AE5}"/>
              </a:ext>
            </a:extLst>
          </p:cNvPr>
          <p:cNvSpPr txBox="1"/>
          <p:nvPr/>
        </p:nvSpPr>
        <p:spPr>
          <a:xfrm flipH="1">
            <a:off x="10534890" y="6976561"/>
            <a:ext cx="2332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GenBank genomes</a:t>
            </a:r>
          </a:p>
          <a:p>
            <a:pPr algn="ctr"/>
            <a:r>
              <a:rPr lang="en-US" altLang="ko-KR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stored.</a:t>
            </a:r>
            <a:endParaRPr lang="en-US" altLang="ko-KR" sz="1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609E4FB6-6256-5C80-7208-4D2762C593A1}"/>
              </a:ext>
            </a:extLst>
          </p:cNvPr>
          <p:cNvSpPr txBox="1"/>
          <p:nvPr/>
        </p:nvSpPr>
        <p:spPr>
          <a:xfrm flipH="1">
            <a:off x="9930204" y="7594532"/>
            <a:ext cx="35686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Ensembl</a:t>
            </a:r>
            <a:r>
              <a:rPr lang="en-US" altLang="ko-KR" sz="2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gene annotations</a:t>
            </a:r>
          </a:p>
          <a:p>
            <a:pPr algn="ctr"/>
            <a:r>
              <a:rPr lang="en-US" altLang="ko-KR" sz="2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produced independently.</a:t>
            </a:r>
          </a:p>
          <a:p>
            <a:pPr algn="ctr"/>
            <a:r>
              <a:rPr lang="en-US" altLang="ko-KR" sz="16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ENS* ids (ex. ENSG00000111640.15)</a:t>
            </a:r>
          </a:p>
        </p:txBody>
      </p:sp>
      <p:sp>
        <p:nvSpPr>
          <p:cNvPr id="1072" name="Rectangle 1071">
            <a:extLst>
              <a:ext uri="{FF2B5EF4-FFF2-40B4-BE49-F238E27FC236}">
                <a16:creationId xmlns:a16="http://schemas.microsoft.com/office/drawing/2014/main" id="{D7FDAA31-70C8-93C8-1A71-F19286AA0237}"/>
              </a:ext>
            </a:extLst>
          </p:cNvPr>
          <p:cNvSpPr/>
          <p:nvPr/>
        </p:nvSpPr>
        <p:spPr>
          <a:xfrm>
            <a:off x="9984008" y="10023861"/>
            <a:ext cx="3454906" cy="132717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7388C547-9A53-2D4C-95C2-05C4D2B7EA26}"/>
              </a:ext>
            </a:extLst>
          </p:cNvPr>
          <p:cNvSpPr txBox="1"/>
          <p:nvPr/>
        </p:nvSpPr>
        <p:spPr>
          <a:xfrm flipH="1">
            <a:off x="9930204" y="10089148"/>
            <a:ext cx="356860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GENCODE gene annotations</a:t>
            </a:r>
          </a:p>
          <a:p>
            <a:pPr algn="ctr"/>
            <a:r>
              <a:rPr lang="en-US" altLang="ko-KR" sz="2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produced by integrating</a:t>
            </a:r>
          </a:p>
          <a:p>
            <a:pPr algn="ctr"/>
            <a:r>
              <a:rPr lang="en-US" altLang="ko-KR" sz="2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ENSEMBL &amp; HAVANA.</a:t>
            </a:r>
          </a:p>
          <a:p>
            <a:pPr algn="ctr"/>
            <a:r>
              <a:rPr lang="en-US" altLang="ko-KR" sz="16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ENS* ids (ex. ENSG00000111640.15)</a:t>
            </a:r>
          </a:p>
        </p:txBody>
      </p:sp>
      <p:cxnSp>
        <p:nvCxnSpPr>
          <p:cNvPr id="1075" name="Straight Arrow Connector 1074">
            <a:extLst>
              <a:ext uri="{FF2B5EF4-FFF2-40B4-BE49-F238E27FC236}">
                <a16:creationId xmlns:a16="http://schemas.microsoft.com/office/drawing/2014/main" id="{2CD69E50-5EB7-CC7E-F0FD-C6260A4F24F4}"/>
              </a:ext>
            </a:extLst>
          </p:cNvPr>
          <p:cNvCxnSpPr>
            <a:cxnSpLocks/>
          </p:cNvCxnSpPr>
          <p:nvPr/>
        </p:nvCxnSpPr>
        <p:spPr>
          <a:xfrm>
            <a:off x="11623397" y="8621108"/>
            <a:ext cx="0" cy="590330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8" name="TextBox 1077">
            <a:extLst>
              <a:ext uri="{FF2B5EF4-FFF2-40B4-BE49-F238E27FC236}">
                <a16:creationId xmlns:a16="http://schemas.microsoft.com/office/drawing/2014/main" id="{5666059E-C861-F40E-7F6B-826071265831}"/>
              </a:ext>
            </a:extLst>
          </p:cNvPr>
          <p:cNvSpPr txBox="1"/>
          <p:nvPr/>
        </p:nvSpPr>
        <p:spPr>
          <a:xfrm flipH="1">
            <a:off x="9905113" y="8756824"/>
            <a:ext cx="1705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Roboto" panose="02000000000000000000" pitchFamily="2" charset="0"/>
                <a:ea typeface="Roboto" panose="02000000000000000000" pitchFamily="2" charset="0"/>
              </a:rPr>
              <a:t>Human &amp; Mouse</a:t>
            </a: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81C7BD7A-52A5-1D12-B7E1-1F725B796E55}"/>
              </a:ext>
            </a:extLst>
          </p:cNvPr>
          <p:cNvSpPr txBox="1"/>
          <p:nvPr/>
        </p:nvSpPr>
        <p:spPr>
          <a:xfrm flipH="1">
            <a:off x="2193037" y="8319647"/>
            <a:ext cx="2199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Roboto" panose="02000000000000000000" pitchFamily="2" charset="0"/>
                <a:ea typeface="Roboto" panose="02000000000000000000" pitchFamily="2" charset="0"/>
              </a:rPr>
              <a:t>[Other databases]</a:t>
            </a:r>
            <a:endParaRPr lang="ko-KR" altLang="en-US" sz="2000" b="1" dirty="0">
              <a:latin typeface="Roboto" panose="02000000000000000000" pitchFamily="2" charset="0"/>
            </a:endParaRPr>
          </a:p>
        </p:txBody>
      </p: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298C40F7-0EF0-3FAD-1386-A70BAC3FE26C}"/>
              </a:ext>
            </a:extLst>
          </p:cNvPr>
          <p:cNvSpPr/>
          <p:nvPr/>
        </p:nvSpPr>
        <p:spPr>
          <a:xfrm>
            <a:off x="2294635" y="8726046"/>
            <a:ext cx="6132566" cy="265401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83" name="Picture 26" descr="FlyBase | Department of Physiology ...">
            <a:extLst>
              <a:ext uri="{FF2B5EF4-FFF2-40B4-BE49-F238E27FC236}">
                <a16:creationId xmlns:a16="http://schemas.microsoft.com/office/drawing/2014/main" id="{CE4C9F00-4970-46ED-A288-4AB1BDBA4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225" y="8772552"/>
            <a:ext cx="2156186" cy="105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28" descr="MOUSE GENOME INFORMATICS ROADSHOW:">
            <a:extLst>
              <a:ext uri="{FF2B5EF4-FFF2-40B4-BE49-F238E27FC236}">
                <a16:creationId xmlns:a16="http://schemas.microsoft.com/office/drawing/2014/main" id="{3662DF8A-7BD8-48AA-6336-9BC0EDB7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55" y="8766585"/>
            <a:ext cx="2004284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30">
            <a:extLst>
              <a:ext uri="{FF2B5EF4-FFF2-40B4-BE49-F238E27FC236}">
                <a16:creationId xmlns:a16="http://schemas.microsoft.com/office/drawing/2014/main" id="{04994AFB-701E-F27B-EA72-5BE93470B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176" y="8766585"/>
            <a:ext cx="142875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32" descr="GitHub - irahorecka/sgd-rest: Saccharomyces Genome Database (SGD) REST API  wrapper">
            <a:extLst>
              <a:ext uri="{FF2B5EF4-FFF2-40B4-BE49-F238E27FC236}">
                <a16:creationId xmlns:a16="http://schemas.microsoft.com/office/drawing/2014/main" id="{54156E75-E720-628F-BF5C-0768D806A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5" b="30564"/>
          <a:stretch/>
        </p:blipFill>
        <p:spPr bwMode="auto">
          <a:xfrm>
            <a:off x="4111310" y="10701689"/>
            <a:ext cx="2786743" cy="56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34" descr="The Library of Trinity College Dublin ...">
            <a:extLst>
              <a:ext uri="{FF2B5EF4-FFF2-40B4-BE49-F238E27FC236}">
                <a16:creationId xmlns:a16="http://schemas.microsoft.com/office/drawing/2014/main" id="{90B332DA-8814-EEAD-6F2F-8E920547D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958" y="9978464"/>
            <a:ext cx="1228812" cy="129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36" descr="ZFIN The Zebrafish Information Network">
            <a:extLst>
              <a:ext uri="{FF2B5EF4-FFF2-40B4-BE49-F238E27FC236}">
                <a16:creationId xmlns:a16="http://schemas.microsoft.com/office/drawing/2014/main" id="{CDF0277D-9A0D-BC36-8FB4-12EEBEA60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992" y="10186171"/>
            <a:ext cx="1647416" cy="6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38" descr="WormBase : Nematode Information Resource">
            <a:extLst>
              <a:ext uri="{FF2B5EF4-FFF2-40B4-BE49-F238E27FC236}">
                <a16:creationId xmlns:a16="http://schemas.microsoft.com/office/drawing/2014/main" id="{7F8A0AA2-8A60-10B4-F261-4370C3487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790" y="10068490"/>
            <a:ext cx="2646127" cy="4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283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8381781-2414-DE6E-F612-2D31C13245CA}"/>
              </a:ext>
            </a:extLst>
          </p:cNvPr>
          <p:cNvSpPr/>
          <p:nvPr/>
        </p:nvSpPr>
        <p:spPr>
          <a:xfrm>
            <a:off x="146113" y="1642220"/>
            <a:ext cx="17115975" cy="9029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D5397-1D55-8757-1528-74DD573E3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3" y="1646005"/>
            <a:ext cx="4820323" cy="7354326"/>
          </a:xfrm>
          <a:prstGeom prst="rect">
            <a:avLst/>
          </a:prstGeom>
        </p:spPr>
      </p:pic>
      <p:pic>
        <p:nvPicPr>
          <p:cNvPr id="1026" name="Picture 2" descr="Chimp">
            <a:extLst>
              <a:ext uri="{FF2B5EF4-FFF2-40B4-BE49-F238E27FC236}">
                <a16:creationId xmlns:a16="http://schemas.microsoft.com/office/drawing/2014/main" id="{6C204EFE-95BC-4E2D-2F4C-1F0270536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" r="14237"/>
          <a:stretch/>
        </p:blipFill>
        <p:spPr bwMode="auto">
          <a:xfrm>
            <a:off x="5419492" y="1646004"/>
            <a:ext cx="2284741" cy="2085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nobo">
            <a:extLst>
              <a:ext uri="{FF2B5EF4-FFF2-40B4-BE49-F238E27FC236}">
                <a16:creationId xmlns:a16="http://schemas.microsoft.com/office/drawing/2014/main" id="{4427AAC1-C870-4949-796A-434E4E77D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" t="21786" r="20286"/>
          <a:stretch/>
        </p:blipFill>
        <p:spPr bwMode="auto">
          <a:xfrm>
            <a:off x="7845719" y="1646004"/>
            <a:ext cx="2450712" cy="2085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rilla">
            <a:extLst>
              <a:ext uri="{FF2B5EF4-FFF2-40B4-BE49-F238E27FC236}">
                <a16:creationId xmlns:a16="http://schemas.microsoft.com/office/drawing/2014/main" id="{E342581E-27AB-A4EF-88C6-3A434C53F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917" y="1646004"/>
            <a:ext cx="2085975" cy="2085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rangutan">
            <a:extLst>
              <a:ext uri="{FF2B5EF4-FFF2-40B4-BE49-F238E27FC236}">
                <a16:creationId xmlns:a16="http://schemas.microsoft.com/office/drawing/2014/main" id="{81770A3E-71EF-27F4-E5C3-EC900864E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358" y="1646004"/>
            <a:ext cx="2941225" cy="2085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bbon">
            <a:extLst>
              <a:ext uri="{FF2B5EF4-FFF2-40B4-BE49-F238E27FC236}">
                <a16:creationId xmlns:a16="http://schemas.microsoft.com/office/drawing/2014/main" id="{FB392AC8-D8A0-AAE3-1354-8AD002F0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6049" y="1646004"/>
            <a:ext cx="1476039" cy="20897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reen monkey">
            <a:extLst>
              <a:ext uri="{FF2B5EF4-FFF2-40B4-BE49-F238E27FC236}">
                <a16:creationId xmlns:a16="http://schemas.microsoft.com/office/drawing/2014/main" id="{0A450C08-A5DC-60CF-7FF8-D719C1A49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492" y="4008854"/>
            <a:ext cx="1943022" cy="20892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rab-eating macaque">
            <a:extLst>
              <a:ext uri="{FF2B5EF4-FFF2-40B4-BE49-F238E27FC236}">
                <a16:creationId xmlns:a16="http://schemas.microsoft.com/office/drawing/2014/main" id="{94C6A512-5D21-9CE5-2155-C7C732ECC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942" y="4004924"/>
            <a:ext cx="3195727" cy="20932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hesus">
            <a:extLst>
              <a:ext uri="{FF2B5EF4-FFF2-40B4-BE49-F238E27FC236}">
                <a16:creationId xmlns:a16="http://schemas.microsoft.com/office/drawing/2014/main" id="{6EA8D886-2C8A-4872-8EEC-64179F6AB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5" t="22932" r="13846"/>
          <a:stretch/>
        </p:blipFill>
        <p:spPr bwMode="auto">
          <a:xfrm>
            <a:off x="11612836" y="4004924"/>
            <a:ext cx="2439349" cy="20932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Olive baboon">
            <a:extLst>
              <a:ext uri="{FF2B5EF4-FFF2-40B4-BE49-F238E27FC236}">
                <a16:creationId xmlns:a16="http://schemas.microsoft.com/office/drawing/2014/main" id="{F7EA6E72-204A-60F3-55E8-9BD027CFA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492" y="6182908"/>
            <a:ext cx="2781300" cy="2085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aboon">
            <a:extLst>
              <a:ext uri="{FF2B5EF4-FFF2-40B4-BE49-F238E27FC236}">
                <a16:creationId xmlns:a16="http://schemas.microsoft.com/office/drawing/2014/main" id="{74A3DE5D-B186-ABB1-DDF0-A0F97D27E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253" y="6187452"/>
            <a:ext cx="2340153" cy="20768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roboscis monkey">
            <a:extLst>
              <a:ext uri="{FF2B5EF4-FFF2-40B4-BE49-F238E27FC236}">
                <a16:creationId xmlns:a16="http://schemas.microsoft.com/office/drawing/2014/main" id="{AA5B2243-46BE-A122-75EF-5C705338C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87"/>
          <a:stretch/>
        </p:blipFill>
        <p:spPr bwMode="auto">
          <a:xfrm>
            <a:off x="12315517" y="6182908"/>
            <a:ext cx="2284741" cy="2085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lden snub-nosed monkey">
            <a:extLst>
              <a:ext uri="{FF2B5EF4-FFF2-40B4-BE49-F238E27FC236}">
                <a16:creationId xmlns:a16="http://schemas.microsoft.com/office/drawing/2014/main" id="{F70B3C88-AA3A-10CA-FE9E-6ECBF8E33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" r="13786"/>
          <a:stretch/>
        </p:blipFill>
        <p:spPr bwMode="auto">
          <a:xfrm>
            <a:off x="14727388" y="6182908"/>
            <a:ext cx="2534700" cy="2085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White-tufted-ear marmoset">
            <a:extLst>
              <a:ext uri="{FF2B5EF4-FFF2-40B4-BE49-F238E27FC236}">
                <a16:creationId xmlns:a16="http://schemas.microsoft.com/office/drawing/2014/main" id="{E3C9E1B7-820D-D893-0BC4-F31A66DCD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492" y="8585303"/>
            <a:ext cx="2690908" cy="2085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quirrel monkey">
            <a:extLst>
              <a:ext uri="{FF2B5EF4-FFF2-40B4-BE49-F238E27FC236}">
                <a16:creationId xmlns:a16="http://schemas.microsoft.com/office/drawing/2014/main" id="{200942AB-1059-26BC-8034-B0800920C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11"/>
          <a:stretch/>
        </p:blipFill>
        <p:spPr bwMode="auto">
          <a:xfrm>
            <a:off x="8280942" y="8585304"/>
            <a:ext cx="1852424" cy="2085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arsier">
            <a:extLst>
              <a:ext uri="{FF2B5EF4-FFF2-40B4-BE49-F238E27FC236}">
                <a16:creationId xmlns:a16="http://schemas.microsoft.com/office/drawing/2014/main" id="{CA609D5D-ECC5-01EF-20CC-81D12D20C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2" t="13315" r="16840" b="13527"/>
          <a:stretch/>
        </p:blipFill>
        <p:spPr bwMode="auto">
          <a:xfrm>
            <a:off x="11189278" y="8585303"/>
            <a:ext cx="1489764" cy="2085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Mouse lemur">
            <a:extLst>
              <a:ext uri="{FF2B5EF4-FFF2-40B4-BE49-F238E27FC236}">
                <a16:creationId xmlns:a16="http://schemas.microsoft.com/office/drawing/2014/main" id="{1887484F-7145-6726-E47E-5E16CA6F8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1726" y="8585303"/>
            <a:ext cx="1738312" cy="2085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Bushbaby">
            <a:extLst>
              <a:ext uri="{FF2B5EF4-FFF2-40B4-BE49-F238E27FC236}">
                <a16:creationId xmlns:a16="http://schemas.microsoft.com/office/drawing/2014/main" id="{40EADA2F-1162-5519-C90F-790E9C1EE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850" y="8585303"/>
            <a:ext cx="1420238" cy="2085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1E98EA-7A39-FC67-20FC-6EF29E93FD08}"/>
              </a:ext>
            </a:extLst>
          </p:cNvPr>
          <p:cNvSpPr/>
          <p:nvPr/>
        </p:nvSpPr>
        <p:spPr>
          <a:xfrm>
            <a:off x="2753315" y="2032001"/>
            <a:ext cx="1277257" cy="177074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F6CD22-C952-2C83-F78E-DE201887A497}"/>
              </a:ext>
            </a:extLst>
          </p:cNvPr>
          <p:cNvSpPr/>
          <p:nvPr/>
        </p:nvSpPr>
        <p:spPr>
          <a:xfrm>
            <a:off x="1898569" y="4075391"/>
            <a:ext cx="2132003" cy="888495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17E7C0-670D-E3DD-076A-3A12D18D46F8}"/>
              </a:ext>
            </a:extLst>
          </p:cNvPr>
          <p:cNvSpPr/>
          <p:nvPr/>
        </p:nvSpPr>
        <p:spPr>
          <a:xfrm>
            <a:off x="1368745" y="5031938"/>
            <a:ext cx="2661827" cy="1294281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A60CBB-090E-040E-EC28-F5518742F61E}"/>
              </a:ext>
            </a:extLst>
          </p:cNvPr>
          <p:cNvSpPr/>
          <p:nvPr/>
        </p:nvSpPr>
        <p:spPr>
          <a:xfrm>
            <a:off x="2308783" y="6693037"/>
            <a:ext cx="1721789" cy="2307294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1FC326-CE24-4602-091E-A7074458C5F5}"/>
              </a:ext>
            </a:extLst>
          </p:cNvPr>
          <p:cNvSpPr/>
          <p:nvPr/>
        </p:nvSpPr>
        <p:spPr>
          <a:xfrm>
            <a:off x="5126696" y="1642220"/>
            <a:ext cx="218915" cy="2093544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8C764E-EE78-747A-6E2E-3869199F7333}"/>
              </a:ext>
            </a:extLst>
          </p:cNvPr>
          <p:cNvSpPr/>
          <p:nvPr/>
        </p:nvSpPr>
        <p:spPr>
          <a:xfrm>
            <a:off x="5126696" y="4004581"/>
            <a:ext cx="218915" cy="2093544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9D8CC7-B41E-84AD-0F96-7974C19746AF}"/>
              </a:ext>
            </a:extLst>
          </p:cNvPr>
          <p:cNvSpPr/>
          <p:nvPr/>
        </p:nvSpPr>
        <p:spPr>
          <a:xfrm>
            <a:off x="5126696" y="6176548"/>
            <a:ext cx="218915" cy="208597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0D3B9D-85C7-F26B-7621-C12D2C24D5B0}"/>
              </a:ext>
            </a:extLst>
          </p:cNvPr>
          <p:cNvSpPr/>
          <p:nvPr/>
        </p:nvSpPr>
        <p:spPr>
          <a:xfrm>
            <a:off x="5126696" y="8585302"/>
            <a:ext cx="218915" cy="208597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0" name="Picture 36" descr="History | Genomics Institute">
            <a:extLst>
              <a:ext uri="{FF2B5EF4-FFF2-40B4-BE49-F238E27FC236}">
                <a16:creationId xmlns:a16="http://schemas.microsoft.com/office/drawing/2014/main" id="{B3AFDD54-D2BB-E25D-6342-959DB16D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28" y="9571031"/>
            <a:ext cx="3884459" cy="64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9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10CBF3E-A6CB-4395-5375-8E38C4250CF2}"/>
              </a:ext>
            </a:extLst>
          </p:cNvPr>
          <p:cNvSpPr/>
          <p:nvPr/>
        </p:nvSpPr>
        <p:spPr>
          <a:xfrm>
            <a:off x="5105400" y="2082800"/>
            <a:ext cx="7315200" cy="6007100"/>
          </a:xfrm>
          <a:prstGeom prst="rect">
            <a:avLst/>
          </a:prstGeom>
          <a:solidFill>
            <a:srgbClr val="343A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1CAB5-C6D5-70FF-C6FA-F6DCAA679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969" y="3614449"/>
            <a:ext cx="2321658" cy="239110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FCF01E-218E-4AD4-8602-80962E4D5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809"/>
          <a:stretch/>
        </p:blipFill>
        <p:spPr>
          <a:xfrm>
            <a:off x="8339205" y="2193130"/>
            <a:ext cx="3496163" cy="13039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070F8-8689-E081-E199-C76C6F6DDF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652"/>
          <a:stretch/>
        </p:blipFill>
        <p:spPr>
          <a:xfrm>
            <a:off x="8339205" y="3612148"/>
            <a:ext cx="2705478" cy="36631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5A283E-B4F3-A858-F9D4-E5EEAA3FB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205" y="4093582"/>
            <a:ext cx="3991532" cy="239110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02E7D6F-8E0C-0BD8-EF1E-55418FC6B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9205" y="6599809"/>
            <a:ext cx="1905266" cy="139084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BDCB81F-6CC6-05D2-CD82-2094E129E89D}"/>
              </a:ext>
            </a:extLst>
          </p:cNvPr>
          <p:cNvCxnSpPr>
            <a:cxnSpLocks/>
          </p:cNvCxnSpPr>
          <p:nvPr/>
        </p:nvCxnSpPr>
        <p:spPr>
          <a:xfrm flipV="1">
            <a:off x="7637887" y="2845080"/>
            <a:ext cx="588704" cy="99032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905F710-3D64-B843-A600-465595A0B8B5}"/>
              </a:ext>
            </a:extLst>
          </p:cNvPr>
          <p:cNvCxnSpPr>
            <a:cxnSpLocks/>
          </p:cNvCxnSpPr>
          <p:nvPr/>
        </p:nvCxnSpPr>
        <p:spPr>
          <a:xfrm flipV="1">
            <a:off x="7637887" y="3795306"/>
            <a:ext cx="588704" cy="64969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0CB8D80-73DE-2E9C-154E-815CFE65D4CD}"/>
              </a:ext>
            </a:extLst>
          </p:cNvPr>
          <p:cNvCxnSpPr>
            <a:cxnSpLocks/>
          </p:cNvCxnSpPr>
          <p:nvPr/>
        </p:nvCxnSpPr>
        <p:spPr>
          <a:xfrm>
            <a:off x="7637887" y="5122712"/>
            <a:ext cx="588704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306DAA-1771-D443-C150-B5B9B3ADB9FD}"/>
              </a:ext>
            </a:extLst>
          </p:cNvPr>
          <p:cNvCxnSpPr>
            <a:cxnSpLocks/>
          </p:cNvCxnSpPr>
          <p:nvPr/>
        </p:nvCxnSpPr>
        <p:spPr>
          <a:xfrm>
            <a:off x="7637887" y="5803900"/>
            <a:ext cx="588704" cy="135850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439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5361</TotalTime>
  <Words>387</Words>
  <Application>Microsoft Office PowerPoint</Application>
  <PresentationFormat>Custom</PresentationFormat>
  <Paragraphs>101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Roboto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KeunHong Son</dc:creator>
  <cp:lastModifiedBy>KeunHong Son</cp:lastModifiedBy>
  <cp:revision>525</cp:revision>
  <dcterms:created xsi:type="dcterms:W3CDTF">2023-09-07T04:32:34Z</dcterms:created>
  <dcterms:modified xsi:type="dcterms:W3CDTF">2024-05-13T16:37:16Z</dcterms:modified>
</cp:coreProperties>
</file>